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1" r:id="rId2"/>
    <p:sldId id="270" r:id="rId3"/>
    <p:sldId id="256" r:id="rId4"/>
    <p:sldId id="257" r:id="rId5"/>
    <p:sldId id="258" r:id="rId6"/>
    <p:sldId id="259" r:id="rId7"/>
    <p:sldId id="269" r:id="rId8"/>
    <p:sldId id="260" r:id="rId9"/>
    <p:sldId id="261" r:id="rId10"/>
    <p:sldId id="262" r:id="rId11"/>
    <p:sldId id="263" r:id="rId12"/>
    <p:sldId id="268" r:id="rId13"/>
    <p:sldId id="264" r:id="rId14"/>
    <p:sldId id="267" r:id="rId15"/>
    <p:sldId id="265" r:id="rId16"/>
    <p:sldId id="266"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A2FB63D-09CB-4B57-8818-62E8B1107D2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2941600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2FB63D-09CB-4B57-8818-62E8B1107D2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3899980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2FB63D-09CB-4B57-8818-62E8B1107D2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662439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2FB63D-09CB-4B57-8818-62E8B1107D2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1895120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A2FB63D-09CB-4B57-8818-62E8B1107D28}" type="datetimeFigureOut">
              <a:rPr lang="en-US" smtClean="0"/>
              <a:t>7/9/2023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3708764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A2FB63D-09CB-4B57-8818-62E8B1107D28}" type="datetimeFigureOut">
              <a:rPr lang="en-US" smtClean="0"/>
              <a:t>7/9/2023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2265680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A2FB63D-09CB-4B57-8818-62E8B1107D28}" type="datetimeFigureOut">
              <a:rPr lang="en-US" smtClean="0"/>
              <a:t>7/9/2023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3987470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2FB63D-09CB-4B57-8818-62E8B1107D28}" type="datetimeFigureOut">
              <a:rPr lang="en-US" smtClean="0"/>
              <a:t>7/9/2023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2914860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2FB63D-09CB-4B57-8818-62E8B1107D28}" type="datetimeFigureOut">
              <a:rPr lang="en-US" smtClean="0"/>
              <a:t>7/9/2023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963571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A2FB63D-09CB-4B57-8818-62E8B1107D28}" type="datetimeFigureOut">
              <a:rPr lang="en-US" smtClean="0"/>
              <a:t>7/9/2023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1138550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A2FB63D-09CB-4B57-8818-62E8B1107D28}" type="datetimeFigureOut">
              <a:rPr lang="en-US" smtClean="0"/>
              <a:t>7/9/2023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9875E6-EA42-4FFA-8F1F-F6932B553C0C}" type="slidenum">
              <a:rPr lang="en-US" smtClean="0"/>
              <a:t>‹#›</a:t>
            </a:fld>
            <a:endParaRPr lang="en-US"/>
          </a:p>
        </p:txBody>
      </p:sp>
    </p:spTree>
    <p:extLst>
      <p:ext uri="{BB962C8B-B14F-4D97-AF65-F5344CB8AC3E}">
        <p14:creationId xmlns:p14="http://schemas.microsoft.com/office/powerpoint/2010/main" val="1274164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2FB63D-09CB-4B57-8818-62E8B1107D28}" type="datetimeFigureOut">
              <a:rPr lang="en-US" smtClean="0"/>
              <a:t>7/9/2023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9875E6-EA42-4FFA-8F1F-F6932B553C0C}" type="slidenum">
              <a:rPr lang="en-US" smtClean="0"/>
              <a:t>‹#›</a:t>
            </a:fld>
            <a:endParaRPr lang="en-US"/>
          </a:p>
        </p:txBody>
      </p:sp>
    </p:spTree>
    <p:extLst>
      <p:ext uri="{BB962C8B-B14F-4D97-AF65-F5344CB8AC3E}">
        <p14:creationId xmlns:p14="http://schemas.microsoft.com/office/powerpoint/2010/main" val="346457814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5F4E41C-F4A7-443C-34EA-B1DE609835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5056"/>
            <a:ext cx="12191999" cy="7043055"/>
          </a:xfrm>
          <a:prstGeom prst="rect">
            <a:avLst/>
          </a:prstGeom>
        </p:spPr>
      </p:pic>
      <p:sp>
        <p:nvSpPr>
          <p:cNvPr id="6" name="TextBox 5">
            <a:extLst>
              <a:ext uri="{FF2B5EF4-FFF2-40B4-BE49-F238E27FC236}">
                <a16:creationId xmlns:a16="http://schemas.microsoft.com/office/drawing/2014/main" id="{CF0B8CAB-8D4E-EB28-060E-68FE7544B461}"/>
              </a:ext>
            </a:extLst>
          </p:cNvPr>
          <p:cNvSpPr txBox="1"/>
          <p:nvPr/>
        </p:nvSpPr>
        <p:spPr>
          <a:xfrm>
            <a:off x="-1" y="1347734"/>
            <a:ext cx="12192000" cy="830997"/>
          </a:xfrm>
          <a:prstGeom prst="rect">
            <a:avLst/>
          </a:prstGeom>
          <a:noFill/>
        </p:spPr>
        <p:txBody>
          <a:bodyPr wrap="square" rtlCol="0">
            <a:spAutoFit/>
          </a:bodyPr>
          <a:lstStyle/>
          <a:p>
            <a:pPr algn="ctr"/>
            <a:r>
              <a:rPr lang="en-US" sz="4800" b="1" dirty="0">
                <a:solidFill>
                  <a:srgbClr val="002060"/>
                </a:solidFill>
                <a:effectLst/>
              </a:rPr>
              <a:t>Welcome to the Presentation!</a:t>
            </a:r>
          </a:p>
        </p:txBody>
      </p:sp>
      <p:sp>
        <p:nvSpPr>
          <p:cNvPr id="7" name="TextBox 6">
            <a:extLst>
              <a:ext uri="{FF2B5EF4-FFF2-40B4-BE49-F238E27FC236}">
                <a16:creationId xmlns:a16="http://schemas.microsoft.com/office/drawing/2014/main" id="{A52CC703-EF2B-9AA0-0EC4-5F2B67409BAA}"/>
              </a:ext>
            </a:extLst>
          </p:cNvPr>
          <p:cNvSpPr txBox="1"/>
          <p:nvPr/>
        </p:nvSpPr>
        <p:spPr>
          <a:xfrm>
            <a:off x="0" y="2315482"/>
            <a:ext cx="12191999" cy="1323439"/>
          </a:xfrm>
          <a:prstGeom prst="rect">
            <a:avLst/>
          </a:prstGeom>
          <a:noFill/>
        </p:spPr>
        <p:txBody>
          <a:bodyPr wrap="square" rtlCol="0">
            <a:spAutoFit/>
          </a:bodyPr>
          <a:lstStyle/>
          <a:p>
            <a:pPr algn="ctr"/>
            <a:r>
              <a:rPr lang="en-US" sz="8000" dirty="0">
                <a:solidFill>
                  <a:srgbClr val="002060"/>
                </a:solidFill>
              </a:rPr>
              <a:t>By</a:t>
            </a:r>
            <a:endParaRPr lang="en-US" sz="5400" dirty="0">
              <a:solidFill>
                <a:srgbClr val="002060"/>
              </a:solidFill>
            </a:endParaRPr>
          </a:p>
        </p:txBody>
      </p:sp>
      <p:sp>
        <p:nvSpPr>
          <p:cNvPr id="8" name="TextBox 7">
            <a:extLst>
              <a:ext uri="{FF2B5EF4-FFF2-40B4-BE49-F238E27FC236}">
                <a16:creationId xmlns:a16="http://schemas.microsoft.com/office/drawing/2014/main" id="{FAC2E88E-9658-A97B-DC7C-7B1BC0924780}"/>
              </a:ext>
            </a:extLst>
          </p:cNvPr>
          <p:cNvSpPr txBox="1"/>
          <p:nvPr/>
        </p:nvSpPr>
        <p:spPr>
          <a:xfrm>
            <a:off x="-1" y="4032938"/>
            <a:ext cx="12192001" cy="1938992"/>
          </a:xfrm>
          <a:prstGeom prst="rect">
            <a:avLst/>
          </a:prstGeom>
          <a:noFill/>
        </p:spPr>
        <p:txBody>
          <a:bodyPr wrap="square" rtlCol="0">
            <a:spAutoFit/>
          </a:bodyPr>
          <a:lstStyle/>
          <a:p>
            <a:pPr algn="ctr"/>
            <a:r>
              <a:rPr lang="en-US" sz="2400" dirty="0">
                <a:solidFill>
                  <a:srgbClr val="002060"/>
                </a:solidFill>
              </a:rPr>
              <a:t>Pawan </a:t>
            </a:r>
            <a:r>
              <a:rPr lang="en-US" sz="2400" dirty="0" err="1">
                <a:solidFill>
                  <a:srgbClr val="002060"/>
                </a:solidFill>
              </a:rPr>
              <a:t>Subedi</a:t>
            </a:r>
            <a:endParaRPr lang="en-US" sz="2400" dirty="0">
              <a:solidFill>
                <a:srgbClr val="002060"/>
              </a:solidFill>
            </a:endParaRPr>
          </a:p>
          <a:p>
            <a:pPr algn="ctr"/>
            <a:r>
              <a:rPr lang="en-US" sz="2400" dirty="0" err="1">
                <a:solidFill>
                  <a:srgbClr val="002060"/>
                </a:solidFill>
              </a:rPr>
              <a:t>Yushi</a:t>
            </a:r>
            <a:r>
              <a:rPr lang="en-US" sz="2400" dirty="0">
                <a:solidFill>
                  <a:srgbClr val="002060"/>
                </a:solidFill>
              </a:rPr>
              <a:t> </a:t>
            </a:r>
            <a:r>
              <a:rPr lang="en-US" sz="2400" dirty="0" err="1">
                <a:solidFill>
                  <a:srgbClr val="002060"/>
                </a:solidFill>
              </a:rPr>
              <a:t>Darji</a:t>
            </a:r>
            <a:endParaRPr lang="en-US" sz="2400" dirty="0">
              <a:solidFill>
                <a:srgbClr val="002060"/>
              </a:solidFill>
            </a:endParaRPr>
          </a:p>
          <a:p>
            <a:pPr algn="ctr"/>
            <a:r>
              <a:rPr lang="en-US" sz="2400" dirty="0">
                <a:solidFill>
                  <a:srgbClr val="002060"/>
                </a:solidFill>
              </a:rPr>
              <a:t>Sanam Tamang</a:t>
            </a:r>
          </a:p>
          <a:p>
            <a:pPr algn="ctr"/>
            <a:r>
              <a:rPr lang="en-US" sz="2400" dirty="0">
                <a:solidFill>
                  <a:srgbClr val="002060"/>
                </a:solidFill>
              </a:rPr>
              <a:t>Sunil </a:t>
            </a:r>
            <a:r>
              <a:rPr lang="en-US" sz="2400" dirty="0" err="1">
                <a:solidFill>
                  <a:srgbClr val="002060"/>
                </a:solidFill>
              </a:rPr>
              <a:t>Mainali</a:t>
            </a:r>
            <a:endParaRPr lang="en-US" sz="2400" dirty="0">
              <a:solidFill>
                <a:srgbClr val="002060"/>
              </a:solidFill>
            </a:endParaRPr>
          </a:p>
          <a:p>
            <a:pPr algn="ctr"/>
            <a:r>
              <a:rPr lang="en-US" sz="2400" dirty="0">
                <a:solidFill>
                  <a:srgbClr val="002060"/>
                </a:solidFill>
              </a:rPr>
              <a:t>Daya </a:t>
            </a:r>
            <a:r>
              <a:rPr lang="en-US" sz="2400" dirty="0" err="1">
                <a:solidFill>
                  <a:srgbClr val="002060"/>
                </a:solidFill>
              </a:rPr>
              <a:t>Sankhar</a:t>
            </a:r>
            <a:r>
              <a:rPr lang="en-US" sz="2400">
                <a:solidFill>
                  <a:srgbClr val="002060"/>
                </a:solidFill>
              </a:rPr>
              <a:t> Das</a:t>
            </a:r>
            <a:endParaRPr lang="en-US" sz="2400" dirty="0">
              <a:solidFill>
                <a:srgbClr val="002060"/>
              </a:solidFill>
            </a:endParaRPr>
          </a:p>
        </p:txBody>
      </p:sp>
    </p:spTree>
    <p:extLst>
      <p:ext uri="{BB962C8B-B14F-4D97-AF65-F5344CB8AC3E}">
        <p14:creationId xmlns:p14="http://schemas.microsoft.com/office/powerpoint/2010/main" val="26236505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6A680F1-8FE2-16D3-BE8A-2335DED896F5}"/>
              </a:ext>
            </a:extLst>
          </p:cNvPr>
          <p:cNvSpPr txBox="1"/>
          <p:nvPr/>
        </p:nvSpPr>
        <p:spPr>
          <a:xfrm>
            <a:off x="630315" y="2602425"/>
            <a:ext cx="5282213" cy="2308324"/>
          </a:xfrm>
          <a:prstGeom prst="rect">
            <a:avLst/>
          </a:prstGeom>
          <a:noFill/>
        </p:spPr>
        <p:txBody>
          <a:bodyPr wrap="square">
            <a:spAutoFit/>
          </a:bodyPr>
          <a:lstStyle/>
          <a:p>
            <a:pPr algn="l">
              <a:buFont typeface="Arial" panose="020B0604020202020204" pitchFamily="34" charset="0"/>
              <a:buChar char="•"/>
            </a:pPr>
            <a:r>
              <a:rPr lang="en-US" b="0" i="0" dirty="0">
                <a:solidFill>
                  <a:srgbClr val="D1D5DB"/>
                </a:solidFill>
                <a:effectLst/>
                <a:latin typeface="Söhne"/>
              </a:rPr>
              <a:t>Represents a transaction in a SQL Server database.</a:t>
            </a:r>
          </a:p>
          <a:p>
            <a:pPr algn="l">
              <a:buFont typeface="Arial" panose="020B0604020202020204" pitchFamily="34" charset="0"/>
              <a:buChar char="•"/>
            </a:pPr>
            <a:r>
              <a:rPr lang="en-US" b="0" i="0" dirty="0">
                <a:solidFill>
                  <a:srgbClr val="D1D5DB"/>
                </a:solidFill>
                <a:effectLst/>
                <a:latin typeface="Söhne"/>
              </a:rPr>
              <a:t>Ensures the atomicity, consistency, isolation, and durability (ACID) properties of multiple database operations.</a:t>
            </a:r>
          </a:p>
          <a:p>
            <a:pPr algn="l">
              <a:buFont typeface="Arial" panose="020B0604020202020204" pitchFamily="34" charset="0"/>
              <a:buChar char="•"/>
            </a:pPr>
            <a:r>
              <a:rPr lang="en-US" b="0" i="0" dirty="0">
                <a:solidFill>
                  <a:srgbClr val="D1D5DB"/>
                </a:solidFill>
                <a:effectLst/>
                <a:latin typeface="Söhne"/>
              </a:rPr>
              <a:t>Allows you to perform multiple commands within a single transaction.</a:t>
            </a:r>
          </a:p>
          <a:p>
            <a:pPr algn="l">
              <a:buFont typeface="Arial" panose="020B0604020202020204" pitchFamily="34" charset="0"/>
              <a:buChar char="•"/>
            </a:pPr>
            <a:r>
              <a:rPr lang="en-US" b="0" i="0" dirty="0">
                <a:solidFill>
                  <a:srgbClr val="D1D5DB"/>
                </a:solidFill>
                <a:effectLst/>
                <a:latin typeface="Söhne"/>
              </a:rPr>
              <a:t>Provides methods for beginning, committing, and rolling back a transaction.</a:t>
            </a:r>
          </a:p>
        </p:txBody>
      </p:sp>
      <p:sp>
        <p:nvSpPr>
          <p:cNvPr id="6" name="Rectangle: Top Corners One Rounded and One Snipped 5">
            <a:extLst>
              <a:ext uri="{FF2B5EF4-FFF2-40B4-BE49-F238E27FC236}">
                <a16:creationId xmlns:a16="http://schemas.microsoft.com/office/drawing/2014/main" id="{F1724F5A-E1C2-0992-D906-3C06BE0CBAF9}"/>
              </a:ext>
            </a:extLst>
          </p:cNvPr>
          <p:cNvSpPr/>
          <p:nvPr/>
        </p:nvSpPr>
        <p:spPr>
          <a:xfrm>
            <a:off x="6229169" y="73239"/>
            <a:ext cx="5589969" cy="6711521"/>
          </a:xfrm>
          <a:prstGeom prst="snipRoundRect">
            <a:avLst/>
          </a:prstGeom>
          <a:ln/>
        </p:spPr>
        <p:style>
          <a:lnRef idx="0">
            <a:schemeClr val="dk1"/>
          </a:lnRef>
          <a:fillRef idx="3">
            <a:schemeClr val="dk1"/>
          </a:fillRef>
          <a:effectRef idx="3">
            <a:schemeClr val="dk1"/>
          </a:effectRef>
          <a:fontRef idx="minor">
            <a:schemeClr val="lt1"/>
          </a:fontRef>
        </p:style>
        <p:txBody>
          <a:bodyPr rtlCol="0" anchor="ctr"/>
          <a:lstStyle/>
          <a:p>
            <a:endParaRPr lang="en-US" sz="1600" b="0" dirty="0">
              <a:solidFill>
                <a:srgbClr val="6A9955"/>
              </a:solidFill>
              <a:effectLst/>
              <a:latin typeface="Consolas" panose="020B0609020204030204" pitchFamily="49" charset="0"/>
            </a:endParaRPr>
          </a:p>
          <a:p>
            <a:r>
              <a:rPr lang="en-US" sz="1600" b="0" dirty="0">
                <a:solidFill>
                  <a:srgbClr val="6A9955"/>
                </a:solidFill>
                <a:effectLst/>
                <a:latin typeface="Consolas" panose="020B0609020204030204" pitchFamily="49" charset="0"/>
              </a:rPr>
              <a:t>// Create a </a:t>
            </a:r>
            <a:r>
              <a:rPr lang="en-US" sz="1600" b="0" dirty="0" err="1">
                <a:solidFill>
                  <a:srgbClr val="6A9955"/>
                </a:solidFill>
                <a:effectLst/>
                <a:latin typeface="Consolas" panose="020B0609020204030204" pitchFamily="49" charset="0"/>
              </a:rPr>
              <a:t>SqlTransaction</a:t>
            </a:r>
            <a:r>
              <a:rPr lang="en-US" sz="1600" b="0" dirty="0">
                <a:solidFill>
                  <a:srgbClr val="6A9955"/>
                </a:solidFill>
                <a:effectLst/>
                <a:latin typeface="Consolas" panose="020B0609020204030204" pitchFamily="49" charset="0"/>
              </a:rPr>
              <a:t> object</a:t>
            </a:r>
            <a:endParaRPr lang="en-US" sz="1600" b="0" dirty="0">
              <a:solidFill>
                <a:srgbClr val="D4D4D4"/>
              </a:solidFill>
              <a:effectLst/>
              <a:latin typeface="Consolas" panose="020B0609020204030204" pitchFamily="49" charset="0"/>
            </a:endParaRPr>
          </a:p>
          <a:p>
            <a:r>
              <a:rPr lang="en-US" sz="1600" b="0" dirty="0">
                <a:solidFill>
                  <a:srgbClr val="C586C0"/>
                </a:solidFill>
                <a:effectLst/>
                <a:latin typeface="Consolas" panose="020B0609020204030204" pitchFamily="49" charset="0"/>
              </a:rPr>
              <a:t>using</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SqlTransaction</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transaction</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connection</a:t>
            </a:r>
            <a:r>
              <a:rPr lang="en-US" sz="1600" b="0" dirty="0" err="1">
                <a:solidFill>
                  <a:srgbClr val="D4D4D4"/>
                </a:solidFill>
                <a:effectLst/>
                <a:latin typeface="Consolas" panose="020B0609020204030204" pitchFamily="49" charset="0"/>
              </a:rPr>
              <a:t>.</a:t>
            </a:r>
            <a:r>
              <a:rPr lang="en-US" sz="1600" b="0" dirty="0" err="1">
                <a:solidFill>
                  <a:srgbClr val="4EC9B0"/>
                </a:solidFill>
                <a:effectLst/>
                <a:latin typeface="Consolas" panose="020B0609020204030204" pitchFamily="49" charset="0"/>
              </a:rPr>
              <a:t>BeginTransaction</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try</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 Set the transaction for the </a:t>
            </a:r>
            <a:r>
              <a:rPr lang="en-US" sz="1600" b="0" dirty="0" err="1">
                <a:solidFill>
                  <a:srgbClr val="6A9955"/>
                </a:solidFill>
                <a:effectLst/>
                <a:latin typeface="Consolas" panose="020B0609020204030204" pitchFamily="49" charset="0"/>
              </a:rPr>
              <a:t>SqlCommand</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command</a:t>
            </a:r>
            <a:r>
              <a:rPr lang="en-US" sz="1600" b="0" dirty="0" err="1">
                <a:solidFill>
                  <a:srgbClr val="D4D4D4"/>
                </a:solidFill>
                <a:effectLst/>
                <a:latin typeface="Consolas" panose="020B0609020204030204" pitchFamily="49" charset="0"/>
              </a:rPr>
              <a:t>.</a:t>
            </a:r>
            <a:r>
              <a:rPr lang="en-US" sz="1600" b="0" dirty="0" err="1">
                <a:solidFill>
                  <a:srgbClr val="4EC9B0"/>
                </a:solidFill>
                <a:effectLst/>
                <a:latin typeface="Consolas" panose="020B0609020204030204" pitchFamily="49" charset="0"/>
              </a:rPr>
              <a:t>Transaction</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transaction</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 Execute the commands within the transaction</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command</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CommandText</a:t>
            </a:r>
            <a:r>
              <a:rPr lang="en-US" sz="1600" b="0" dirty="0">
                <a:solidFill>
                  <a:srgbClr val="D4D4D4"/>
                </a:solidFill>
                <a:effectLst/>
                <a:latin typeface="Consolas" panose="020B0609020204030204" pitchFamily="49" charset="0"/>
              </a:rPr>
              <a:t> = </a:t>
            </a:r>
            <a:r>
              <a:rPr lang="en-US" sz="1600" b="0" dirty="0">
                <a:solidFill>
                  <a:srgbClr val="CE9178"/>
                </a:solidFill>
                <a:effectLst/>
                <a:latin typeface="Consolas" panose="020B0609020204030204" pitchFamily="49" charset="0"/>
              </a:rPr>
              <a:t>"INSERT INTO </a:t>
            </a:r>
            <a:r>
              <a:rPr lang="en-US" sz="1600" b="0" dirty="0" err="1">
                <a:solidFill>
                  <a:srgbClr val="CE9178"/>
                </a:solidFill>
                <a:effectLst/>
                <a:latin typeface="Consolas" panose="020B0609020204030204" pitchFamily="49" charset="0"/>
              </a:rPr>
              <a:t>TableName</a:t>
            </a:r>
            <a:r>
              <a:rPr lang="en-US" sz="1600" b="0" dirty="0">
                <a:solidFill>
                  <a:srgbClr val="CE9178"/>
                </a:solidFill>
                <a:effectLst/>
                <a:latin typeface="Consolas" panose="020B0609020204030204" pitchFamily="49" charset="0"/>
              </a:rPr>
              <a:t> (Column1) VALUES (@Value1)"</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command</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Parameters</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AddWithValue</a:t>
            </a:r>
            <a:r>
              <a:rPr lang="en-US" sz="1600" b="0" dirty="0">
                <a:solidFill>
                  <a:srgbClr val="D4D4D4"/>
                </a:solidFill>
                <a:effectLst/>
                <a:latin typeface="Consolas" panose="020B0609020204030204" pitchFamily="49" charset="0"/>
              </a:rPr>
              <a:t>(</a:t>
            </a:r>
            <a:r>
              <a:rPr lang="en-US" sz="1600" b="0" dirty="0">
                <a:solidFill>
                  <a:srgbClr val="CE9178"/>
                </a:solidFill>
                <a:effectLst/>
                <a:latin typeface="Consolas" panose="020B0609020204030204" pitchFamily="49" charset="0"/>
              </a:rPr>
              <a:t>"@Value1"</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value1</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command</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ExecuteNonQuery</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 Commit the transaction</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transaction</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Commit</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catch</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Exception</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ex</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 Handle exceptions and rollback the transaction if needed</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transaction</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Rollback</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endParaRPr lang="en-US" sz="1600" b="0" dirty="0">
              <a:solidFill>
                <a:srgbClr val="D4D4D4"/>
              </a:solidFill>
              <a:effectLst/>
              <a:latin typeface="Consolas" panose="020B0609020204030204" pitchFamily="49" charset="0"/>
            </a:endParaRPr>
          </a:p>
        </p:txBody>
      </p:sp>
      <p:sp>
        <p:nvSpPr>
          <p:cNvPr id="11" name="TextBox 10">
            <a:extLst>
              <a:ext uri="{FF2B5EF4-FFF2-40B4-BE49-F238E27FC236}">
                <a16:creationId xmlns:a16="http://schemas.microsoft.com/office/drawing/2014/main" id="{A052422B-7E1D-9500-97D6-19C7B0718720}"/>
              </a:ext>
            </a:extLst>
          </p:cNvPr>
          <p:cNvSpPr txBox="1"/>
          <p:nvPr/>
        </p:nvSpPr>
        <p:spPr>
          <a:xfrm>
            <a:off x="630315" y="1845562"/>
            <a:ext cx="2291024" cy="646331"/>
          </a:xfrm>
          <a:prstGeom prst="rect">
            <a:avLst/>
          </a:prstGeom>
          <a:noFill/>
        </p:spPr>
        <p:txBody>
          <a:bodyPr wrap="square" rtlCol="0">
            <a:spAutoFit/>
          </a:bodyPr>
          <a:lstStyle/>
          <a:p>
            <a:r>
              <a:rPr lang="en-US" b="0" i="0" dirty="0" err="1">
                <a:solidFill>
                  <a:srgbClr val="D1D5DB"/>
                </a:solidFill>
                <a:effectLst/>
                <a:latin typeface="Söhne"/>
              </a:rPr>
              <a:t>SqlTransaction</a:t>
            </a:r>
            <a:endParaRPr lang="en-US" b="0" i="0" dirty="0">
              <a:solidFill>
                <a:srgbClr val="D1D5DB"/>
              </a:solidFill>
              <a:effectLst/>
              <a:latin typeface="Söhne"/>
            </a:endParaRPr>
          </a:p>
          <a:p>
            <a:endParaRPr lang="en-US" dirty="0"/>
          </a:p>
        </p:txBody>
      </p:sp>
    </p:spTree>
    <p:extLst>
      <p:ext uri="{BB962C8B-B14F-4D97-AF65-F5344CB8AC3E}">
        <p14:creationId xmlns:p14="http://schemas.microsoft.com/office/powerpoint/2010/main" val="65276726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DA1723-78C3-92D1-EEE3-F51BF0E389F8}"/>
              </a:ext>
            </a:extLst>
          </p:cNvPr>
          <p:cNvSpPr txBox="1"/>
          <p:nvPr/>
        </p:nvSpPr>
        <p:spPr>
          <a:xfrm>
            <a:off x="428348" y="2399592"/>
            <a:ext cx="4631924" cy="1477328"/>
          </a:xfrm>
          <a:prstGeom prst="rect">
            <a:avLst/>
          </a:prstGeom>
          <a:noFill/>
        </p:spPr>
        <p:txBody>
          <a:bodyPr wrap="square">
            <a:spAutoFit/>
          </a:bodyPr>
          <a:lstStyle/>
          <a:p>
            <a:pPr algn="l"/>
            <a:r>
              <a:rPr lang="en-US" b="0" i="0" dirty="0">
                <a:solidFill>
                  <a:srgbClr val="D1D5DB"/>
                </a:solidFill>
                <a:effectLst/>
                <a:latin typeface="Söhne"/>
              </a:rPr>
              <a:t>A database connection is a communication link established between a client application and a database server. It enables the application to interact with the database, perform data operations, and retrieve information.</a:t>
            </a:r>
          </a:p>
        </p:txBody>
      </p:sp>
      <p:sp>
        <p:nvSpPr>
          <p:cNvPr id="15" name="TextBox 14">
            <a:extLst>
              <a:ext uri="{FF2B5EF4-FFF2-40B4-BE49-F238E27FC236}">
                <a16:creationId xmlns:a16="http://schemas.microsoft.com/office/drawing/2014/main" id="{A6A7CA49-63A6-A149-1140-7C38E16AE2E2}"/>
              </a:ext>
            </a:extLst>
          </p:cNvPr>
          <p:cNvSpPr txBox="1"/>
          <p:nvPr/>
        </p:nvSpPr>
        <p:spPr>
          <a:xfrm>
            <a:off x="428348" y="1838946"/>
            <a:ext cx="3391270" cy="830997"/>
          </a:xfrm>
          <a:prstGeom prst="rect">
            <a:avLst/>
          </a:prstGeom>
          <a:noFill/>
        </p:spPr>
        <p:txBody>
          <a:bodyPr wrap="square" rtlCol="0">
            <a:spAutoFit/>
          </a:bodyPr>
          <a:lstStyle/>
          <a:p>
            <a:r>
              <a:rPr lang="en-US" sz="2400" b="0" i="0" dirty="0">
                <a:solidFill>
                  <a:srgbClr val="D1D5DB"/>
                </a:solidFill>
                <a:effectLst/>
                <a:latin typeface="Söhne"/>
              </a:rPr>
              <a:t>Database Connection</a:t>
            </a:r>
          </a:p>
          <a:p>
            <a:endParaRPr lang="en-US" sz="2400" dirty="0"/>
          </a:p>
        </p:txBody>
      </p:sp>
      <p:pic>
        <p:nvPicPr>
          <p:cNvPr id="17" name="Picture 16">
            <a:extLst>
              <a:ext uri="{FF2B5EF4-FFF2-40B4-BE49-F238E27FC236}">
                <a16:creationId xmlns:a16="http://schemas.microsoft.com/office/drawing/2014/main" id="{F687B733-D6CF-0DD6-2FBF-B118A6FB73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532660"/>
            <a:ext cx="5454055" cy="545405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786976463"/>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18DFA5-841B-9923-A292-3240A8C983C1}"/>
              </a:ext>
            </a:extLst>
          </p:cNvPr>
          <p:cNvSpPr txBox="1"/>
          <p:nvPr/>
        </p:nvSpPr>
        <p:spPr>
          <a:xfrm>
            <a:off x="542611" y="1095271"/>
            <a:ext cx="11565653" cy="6186309"/>
          </a:xfrm>
          <a:prstGeom prst="rect">
            <a:avLst/>
          </a:prstGeom>
          <a:noFill/>
        </p:spPr>
        <p:txBody>
          <a:bodyPr wrap="square">
            <a:spAutoFit/>
          </a:bodyPr>
          <a:lstStyle/>
          <a:p>
            <a:r>
              <a:rPr lang="en-US" sz="1200" b="0" dirty="0">
                <a:solidFill>
                  <a:srgbClr val="C586C0"/>
                </a:solidFill>
                <a:effectLst/>
                <a:latin typeface="Consolas" panose="020B0609020204030204" pitchFamily="49" charset="0"/>
              </a:rPr>
              <a:t>using</a:t>
            </a:r>
            <a:r>
              <a:rPr lang="en-US" sz="1200" b="0" dirty="0">
                <a:solidFill>
                  <a:srgbClr val="D4D4D4"/>
                </a:solidFill>
                <a:effectLst/>
                <a:latin typeface="Consolas" panose="020B0609020204030204" pitchFamily="49" charset="0"/>
              </a:rPr>
              <a:t> </a:t>
            </a:r>
            <a:r>
              <a:rPr lang="en-US" sz="1200" b="0" dirty="0">
                <a:solidFill>
                  <a:srgbClr val="4EC9B0"/>
                </a:solidFill>
                <a:effectLst/>
                <a:latin typeface="Consolas" panose="020B0609020204030204" pitchFamily="49" charset="0"/>
              </a:rPr>
              <a:t>System</a:t>
            </a:r>
            <a:r>
              <a:rPr lang="en-US" sz="1200" b="0" dirty="0">
                <a:solidFill>
                  <a:srgbClr val="D4D4D4"/>
                </a:solidFill>
                <a:effectLst/>
                <a:latin typeface="Consolas" panose="020B0609020204030204" pitchFamily="49" charset="0"/>
              </a:rPr>
              <a:t>;</a:t>
            </a:r>
          </a:p>
          <a:p>
            <a:r>
              <a:rPr lang="en-US" sz="1200" b="0" dirty="0">
                <a:solidFill>
                  <a:srgbClr val="C586C0"/>
                </a:solidFill>
                <a:effectLst/>
                <a:latin typeface="Consolas" panose="020B0609020204030204" pitchFamily="49" charset="0"/>
              </a:rPr>
              <a:t>using</a:t>
            </a:r>
            <a:r>
              <a:rPr lang="en-US" sz="1200" b="0" dirty="0">
                <a:solidFill>
                  <a:srgbClr val="D4D4D4"/>
                </a:solidFill>
                <a:effectLst/>
                <a:latin typeface="Consolas" panose="020B0609020204030204" pitchFamily="49" charset="0"/>
              </a:rPr>
              <a:t> </a:t>
            </a:r>
            <a:r>
              <a:rPr lang="en-US" sz="1200" b="0" dirty="0" err="1">
                <a:solidFill>
                  <a:srgbClr val="4EC9B0"/>
                </a:solidFill>
                <a:effectLst/>
                <a:latin typeface="Consolas" panose="020B0609020204030204" pitchFamily="49" charset="0"/>
              </a:rPr>
              <a:t>System</a:t>
            </a:r>
            <a:r>
              <a:rPr lang="en-US" sz="1200" b="0" dirty="0" err="1">
                <a:solidFill>
                  <a:srgbClr val="D4D4D4"/>
                </a:solidFill>
                <a:effectLst/>
                <a:latin typeface="Consolas" panose="020B0609020204030204" pitchFamily="49" charset="0"/>
              </a:rPr>
              <a:t>.</a:t>
            </a:r>
            <a:r>
              <a:rPr lang="en-US" sz="1200" b="0" dirty="0" err="1">
                <a:solidFill>
                  <a:srgbClr val="4EC9B0"/>
                </a:solidFill>
                <a:effectLst/>
                <a:latin typeface="Consolas" panose="020B0609020204030204" pitchFamily="49" charset="0"/>
              </a:rPr>
              <a:t>Data</a:t>
            </a:r>
            <a:r>
              <a:rPr lang="en-US" sz="1200" b="0" dirty="0" err="1">
                <a:solidFill>
                  <a:srgbClr val="D4D4D4"/>
                </a:solidFill>
                <a:effectLst/>
                <a:latin typeface="Consolas" panose="020B0609020204030204" pitchFamily="49" charset="0"/>
              </a:rPr>
              <a:t>.</a:t>
            </a:r>
            <a:r>
              <a:rPr lang="en-US" sz="1200" b="0" dirty="0" err="1">
                <a:solidFill>
                  <a:srgbClr val="4EC9B0"/>
                </a:solidFill>
                <a:effectLst/>
                <a:latin typeface="Consolas" panose="020B0609020204030204" pitchFamily="49" charset="0"/>
              </a:rPr>
              <a:t>SqlClient</a:t>
            </a:r>
            <a:r>
              <a:rPr lang="en-US" sz="1200" b="0" dirty="0">
                <a:solidFill>
                  <a:srgbClr val="D4D4D4"/>
                </a:solidFill>
                <a:effectLst/>
                <a:latin typeface="Consolas" panose="020B0609020204030204" pitchFamily="49" charset="0"/>
              </a:rPr>
              <a:t>;</a:t>
            </a:r>
            <a:br>
              <a:rPr lang="en-US" sz="1200" b="0" dirty="0">
                <a:solidFill>
                  <a:srgbClr val="D4D4D4"/>
                </a:solidFill>
                <a:effectLst/>
                <a:latin typeface="Consolas" panose="020B0609020204030204" pitchFamily="49" charset="0"/>
              </a:rPr>
            </a:br>
            <a:r>
              <a:rPr lang="en-US" sz="1200" b="0" dirty="0">
                <a:solidFill>
                  <a:srgbClr val="569CD6"/>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 </a:t>
            </a:r>
            <a:r>
              <a:rPr lang="en-US" sz="1200" b="0" dirty="0">
                <a:solidFill>
                  <a:srgbClr val="4EC9B0"/>
                </a:solidFill>
                <a:effectLst/>
                <a:latin typeface="Consolas" panose="020B0609020204030204" pitchFamily="49" charset="0"/>
              </a:rPr>
              <a:t>Program</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r>
              <a:rPr lang="en-US" sz="1200" b="0" dirty="0">
                <a:solidFill>
                  <a:srgbClr val="569CD6"/>
                </a:solidFill>
                <a:effectLst/>
                <a:latin typeface="Consolas" panose="020B0609020204030204" pitchFamily="49" charset="0"/>
              </a:rPr>
              <a:t>static</a:t>
            </a:r>
            <a:r>
              <a:rPr lang="en-US" sz="1200" b="0" dirty="0">
                <a:solidFill>
                  <a:srgbClr val="D4D4D4"/>
                </a:solidFill>
                <a:effectLst/>
                <a:latin typeface="Consolas" panose="020B0609020204030204" pitchFamily="49" charset="0"/>
              </a:rPr>
              <a:t> </a:t>
            </a:r>
            <a:r>
              <a:rPr lang="en-US" sz="1200" b="0" dirty="0">
                <a:solidFill>
                  <a:srgbClr val="569CD6"/>
                </a:solidFill>
                <a:effectLst/>
                <a:latin typeface="Consolas" panose="020B0609020204030204" pitchFamily="49" charset="0"/>
              </a:rPr>
              <a:t>void</a:t>
            </a:r>
            <a:r>
              <a:rPr lang="en-US" sz="1200" b="0" dirty="0">
                <a:solidFill>
                  <a:srgbClr val="D4D4D4"/>
                </a:solidFill>
                <a:effectLst/>
                <a:latin typeface="Consolas" panose="020B0609020204030204" pitchFamily="49" charset="0"/>
              </a:rPr>
              <a:t> </a:t>
            </a:r>
            <a:r>
              <a:rPr lang="en-US" sz="1200" b="0" dirty="0">
                <a:solidFill>
                  <a:srgbClr val="DCDCAA"/>
                </a:solidFill>
                <a:effectLst/>
                <a:latin typeface="Consolas" panose="020B0609020204030204" pitchFamily="49" charset="0"/>
              </a:rPr>
              <a:t>Main</a:t>
            </a:r>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p>
          <a:p>
            <a:r>
              <a:rPr lang="en-US" sz="1200" b="0" dirty="0">
                <a:solidFill>
                  <a:srgbClr val="D4D4D4"/>
                </a:solidFill>
                <a:effectLst/>
                <a:latin typeface="Consolas" panose="020B0609020204030204" pitchFamily="49" charset="0"/>
              </a:rPr>
              <a:t>        </a:t>
            </a:r>
            <a:r>
              <a:rPr lang="en-US" sz="1200" b="0" dirty="0">
                <a:solidFill>
                  <a:srgbClr val="6A9955"/>
                </a:solidFill>
                <a:effectLst/>
                <a:latin typeface="Consolas" panose="020B0609020204030204" pitchFamily="49" charset="0"/>
              </a:rPr>
              <a:t>// Define the connection string</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569CD6"/>
                </a:solidFill>
                <a:effectLst/>
                <a:latin typeface="Consolas" panose="020B0609020204030204" pitchFamily="49" charset="0"/>
              </a:rPr>
              <a:t>string</a:t>
            </a:r>
            <a:r>
              <a:rPr lang="en-US" sz="1200" b="0" dirty="0">
                <a:solidFill>
                  <a:srgbClr val="D4D4D4"/>
                </a:solidFill>
                <a:effectLst/>
                <a:latin typeface="Consolas" panose="020B0609020204030204" pitchFamily="49" charset="0"/>
              </a:rPr>
              <a:t> </a:t>
            </a:r>
            <a:r>
              <a:rPr lang="en-US" sz="1200" b="0" dirty="0" err="1">
                <a:solidFill>
                  <a:srgbClr val="9CDCFE"/>
                </a:solidFill>
                <a:effectLst/>
                <a:latin typeface="Consolas" panose="020B0609020204030204" pitchFamily="49" charset="0"/>
              </a:rPr>
              <a:t>connectionString</a:t>
            </a:r>
            <a:r>
              <a:rPr lang="en-US" sz="1200" b="0" dirty="0">
                <a:solidFill>
                  <a:srgbClr val="D4D4D4"/>
                </a:solidFill>
                <a:effectLst/>
                <a:latin typeface="Consolas" panose="020B0609020204030204" pitchFamily="49" charset="0"/>
              </a:rPr>
              <a:t> = </a:t>
            </a:r>
            <a:r>
              <a:rPr lang="en-US" sz="1200" b="0" dirty="0">
                <a:solidFill>
                  <a:srgbClr val="CE9178"/>
                </a:solidFill>
                <a:effectLst/>
                <a:latin typeface="Consolas" panose="020B0609020204030204" pitchFamily="49" charset="0"/>
              </a:rPr>
              <a:t>"Data Source=</a:t>
            </a:r>
            <a:r>
              <a:rPr lang="en-US" sz="1200" b="0" dirty="0" err="1">
                <a:solidFill>
                  <a:srgbClr val="CE9178"/>
                </a:solidFill>
                <a:effectLst/>
                <a:latin typeface="Consolas" panose="020B0609020204030204" pitchFamily="49" charset="0"/>
              </a:rPr>
              <a:t>ServerName;Initial</a:t>
            </a:r>
            <a:r>
              <a:rPr lang="en-US" sz="1200" b="0" dirty="0">
                <a:solidFill>
                  <a:srgbClr val="CE9178"/>
                </a:solidFill>
                <a:effectLst/>
                <a:latin typeface="Consolas" panose="020B0609020204030204" pitchFamily="49" charset="0"/>
              </a:rPr>
              <a:t> Catalog=</a:t>
            </a:r>
            <a:r>
              <a:rPr lang="en-US" sz="1200" b="0" dirty="0" err="1">
                <a:solidFill>
                  <a:srgbClr val="CE9178"/>
                </a:solidFill>
                <a:effectLst/>
                <a:latin typeface="Consolas" panose="020B0609020204030204" pitchFamily="49" charset="0"/>
              </a:rPr>
              <a:t>DatabaseName;User</a:t>
            </a:r>
            <a:r>
              <a:rPr lang="en-US" sz="1200" b="0" dirty="0">
                <a:solidFill>
                  <a:srgbClr val="CE9178"/>
                </a:solidFill>
                <a:effectLst/>
                <a:latin typeface="Consolas" panose="020B0609020204030204" pitchFamily="49" charset="0"/>
              </a:rPr>
              <a:t> ID=</a:t>
            </a:r>
            <a:r>
              <a:rPr lang="en-US" sz="1200" b="0" dirty="0" err="1">
                <a:solidFill>
                  <a:srgbClr val="CE9178"/>
                </a:solidFill>
                <a:effectLst/>
                <a:latin typeface="Consolas" panose="020B0609020204030204" pitchFamily="49" charset="0"/>
              </a:rPr>
              <a:t>Username;Password</a:t>
            </a:r>
            <a:r>
              <a:rPr lang="en-US" sz="1200" b="0" dirty="0">
                <a:solidFill>
                  <a:srgbClr val="CE9178"/>
                </a:solidFill>
                <a:effectLst/>
                <a:latin typeface="Consolas" panose="020B0609020204030204" pitchFamily="49" charset="0"/>
              </a:rPr>
              <a:t>=Password"</a:t>
            </a:r>
            <a:r>
              <a:rPr lang="en-US" sz="1200" b="0" dirty="0">
                <a:solidFill>
                  <a:srgbClr val="D4D4D4"/>
                </a:solidFill>
                <a:effectLst/>
                <a:latin typeface="Consolas" panose="020B0609020204030204" pitchFamily="49" charset="0"/>
              </a:rPr>
              <a:t>;</a:t>
            </a:r>
            <a:br>
              <a:rPr lang="en-US" sz="1200" b="0" dirty="0">
                <a:solidFill>
                  <a:srgbClr val="D4D4D4"/>
                </a:solidFill>
                <a:effectLst/>
                <a:latin typeface="Consolas" panose="020B0609020204030204" pitchFamily="49" charset="0"/>
              </a:rPr>
            </a:br>
            <a:r>
              <a:rPr lang="en-US" sz="1200" b="0" dirty="0">
                <a:solidFill>
                  <a:srgbClr val="D4D4D4"/>
                </a:solidFill>
                <a:effectLst/>
                <a:latin typeface="Consolas" panose="020B0609020204030204" pitchFamily="49" charset="0"/>
              </a:rPr>
              <a:t>        </a:t>
            </a:r>
            <a:r>
              <a:rPr lang="en-US" sz="1200" b="0" dirty="0">
                <a:solidFill>
                  <a:srgbClr val="6A9955"/>
                </a:solidFill>
                <a:effectLst/>
                <a:latin typeface="Consolas" panose="020B0609020204030204" pitchFamily="49" charset="0"/>
              </a:rPr>
              <a:t>// Create a </a:t>
            </a:r>
            <a:r>
              <a:rPr lang="en-US" sz="1200" b="0" dirty="0" err="1">
                <a:solidFill>
                  <a:srgbClr val="6A9955"/>
                </a:solidFill>
                <a:effectLst/>
                <a:latin typeface="Consolas" panose="020B0609020204030204" pitchFamily="49" charset="0"/>
              </a:rPr>
              <a:t>SqlConnection</a:t>
            </a:r>
            <a:r>
              <a:rPr lang="en-US" sz="1200" b="0" dirty="0">
                <a:solidFill>
                  <a:srgbClr val="6A9955"/>
                </a:solidFill>
                <a:effectLst/>
                <a:latin typeface="Consolas" panose="020B0609020204030204" pitchFamily="49" charset="0"/>
              </a:rPr>
              <a:t> object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C586C0"/>
                </a:solidFill>
                <a:effectLst/>
                <a:latin typeface="Consolas" panose="020B0609020204030204" pitchFamily="49" charset="0"/>
              </a:rPr>
              <a:t>using</a:t>
            </a:r>
            <a:r>
              <a:rPr lang="en-US" sz="1200" b="0" dirty="0">
                <a:solidFill>
                  <a:srgbClr val="D4D4D4"/>
                </a:solidFill>
                <a:effectLst/>
                <a:latin typeface="Consolas" panose="020B0609020204030204" pitchFamily="49" charset="0"/>
              </a:rPr>
              <a:t> (</a:t>
            </a:r>
            <a:r>
              <a:rPr lang="en-US" sz="1200" b="0" dirty="0" err="1">
                <a:solidFill>
                  <a:srgbClr val="4EC9B0"/>
                </a:solidFill>
                <a:effectLst/>
                <a:latin typeface="Consolas" panose="020B0609020204030204" pitchFamily="49" charset="0"/>
              </a:rPr>
              <a:t>SqlConnection</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connection</a:t>
            </a:r>
            <a:r>
              <a:rPr lang="en-US" sz="1200" b="0" dirty="0">
                <a:solidFill>
                  <a:srgbClr val="D4D4D4"/>
                </a:solidFill>
                <a:effectLst/>
                <a:latin typeface="Consolas" panose="020B0609020204030204" pitchFamily="49" charset="0"/>
              </a:rPr>
              <a:t> = </a:t>
            </a:r>
            <a:r>
              <a:rPr lang="en-US" sz="1200" b="0" dirty="0">
                <a:solidFill>
                  <a:srgbClr val="569CD6"/>
                </a:solidFill>
                <a:effectLst/>
                <a:latin typeface="Consolas" panose="020B0609020204030204" pitchFamily="49" charset="0"/>
              </a:rPr>
              <a:t>new</a:t>
            </a:r>
            <a:r>
              <a:rPr lang="en-US" sz="1200" b="0" dirty="0">
                <a:solidFill>
                  <a:srgbClr val="D4D4D4"/>
                </a:solidFill>
                <a:effectLst/>
                <a:latin typeface="Consolas" panose="020B0609020204030204" pitchFamily="49" charset="0"/>
              </a:rPr>
              <a:t> </a:t>
            </a:r>
            <a:r>
              <a:rPr lang="en-US" sz="1200" b="0" dirty="0" err="1">
                <a:solidFill>
                  <a:srgbClr val="4EC9B0"/>
                </a:solidFill>
                <a:effectLst/>
                <a:latin typeface="Consolas" panose="020B0609020204030204" pitchFamily="49" charset="0"/>
              </a:rPr>
              <a:t>SqlConnection</a:t>
            </a:r>
            <a:r>
              <a:rPr lang="en-US" sz="1200" b="0" dirty="0">
                <a:solidFill>
                  <a:srgbClr val="D4D4D4"/>
                </a:solidFill>
                <a:effectLst/>
                <a:latin typeface="Consolas" panose="020B0609020204030204" pitchFamily="49" charset="0"/>
              </a:rPr>
              <a:t>(</a:t>
            </a:r>
            <a:r>
              <a:rPr lang="en-US" sz="1200" b="0" dirty="0" err="1">
                <a:solidFill>
                  <a:srgbClr val="9CDCFE"/>
                </a:solidFill>
                <a:effectLst/>
                <a:latin typeface="Consolas" panose="020B0609020204030204" pitchFamily="49" charset="0"/>
              </a:rPr>
              <a:t>connectionString</a:t>
            </a:r>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p>
          <a:p>
            <a:r>
              <a:rPr lang="en-US" sz="1200" b="0" dirty="0">
                <a:solidFill>
                  <a:srgbClr val="D4D4D4"/>
                </a:solidFill>
                <a:effectLst/>
                <a:latin typeface="Consolas" panose="020B0609020204030204" pitchFamily="49" charset="0"/>
              </a:rPr>
              <a:t>            </a:t>
            </a:r>
            <a:r>
              <a:rPr lang="en-US" sz="1200" b="0" dirty="0">
                <a:solidFill>
                  <a:srgbClr val="C586C0"/>
                </a:solidFill>
                <a:effectLst/>
                <a:latin typeface="Consolas" panose="020B0609020204030204" pitchFamily="49" charset="0"/>
              </a:rPr>
              <a:t>try</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p>
          <a:p>
            <a:r>
              <a:rPr lang="en-US" sz="1200" b="0" dirty="0">
                <a:solidFill>
                  <a:srgbClr val="D4D4D4"/>
                </a:solidFill>
                <a:effectLst/>
                <a:latin typeface="Consolas" panose="020B0609020204030204" pitchFamily="49" charset="0"/>
              </a:rPr>
              <a:t>                </a:t>
            </a:r>
            <a:r>
              <a:rPr lang="en-US" sz="1200" b="0" dirty="0">
                <a:solidFill>
                  <a:srgbClr val="6A9955"/>
                </a:solidFill>
                <a:effectLst/>
                <a:latin typeface="Consolas" panose="020B0609020204030204" pitchFamily="49" charset="0"/>
              </a:rPr>
              <a:t>// Open the connection</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err="1">
                <a:solidFill>
                  <a:srgbClr val="9CDCFE"/>
                </a:solidFill>
                <a:effectLst/>
                <a:latin typeface="Consolas" panose="020B0609020204030204" pitchFamily="49" charset="0"/>
              </a:rPr>
              <a:t>connection</a:t>
            </a:r>
            <a:r>
              <a:rPr lang="en-US" sz="1200" b="0" dirty="0" err="1">
                <a:solidFill>
                  <a:srgbClr val="D4D4D4"/>
                </a:solidFill>
                <a:effectLst/>
                <a:latin typeface="Consolas" panose="020B0609020204030204" pitchFamily="49" charset="0"/>
              </a:rPr>
              <a:t>.</a:t>
            </a:r>
            <a:r>
              <a:rPr lang="en-US" sz="1200" b="0" dirty="0" err="1">
                <a:solidFill>
                  <a:srgbClr val="DCDCAA"/>
                </a:solidFill>
                <a:effectLst/>
                <a:latin typeface="Consolas" panose="020B0609020204030204" pitchFamily="49" charset="0"/>
              </a:rPr>
              <a:t>Open</a:t>
            </a:r>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r>
              <a:rPr lang="en-US" sz="1200" b="0" dirty="0" err="1">
                <a:solidFill>
                  <a:srgbClr val="9CDCFE"/>
                </a:solidFill>
                <a:effectLst/>
                <a:latin typeface="Consolas" panose="020B0609020204030204" pitchFamily="49" charset="0"/>
              </a:rPr>
              <a:t>Console</a:t>
            </a:r>
            <a:r>
              <a:rPr lang="en-US" sz="1200" b="0" dirty="0" err="1">
                <a:solidFill>
                  <a:srgbClr val="D4D4D4"/>
                </a:solidFill>
                <a:effectLst/>
                <a:latin typeface="Consolas" panose="020B0609020204030204" pitchFamily="49" charset="0"/>
              </a:rPr>
              <a:t>.</a:t>
            </a:r>
            <a:r>
              <a:rPr lang="en-US" sz="1200" b="0" dirty="0" err="1">
                <a:solidFill>
                  <a:srgbClr val="DCDCAA"/>
                </a:solidFill>
                <a:effectLst/>
                <a:latin typeface="Consolas" panose="020B0609020204030204" pitchFamily="49" charset="0"/>
              </a:rPr>
              <a:t>WriteLine</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"Database connection successful."</a:t>
            </a:r>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r>
              <a:rPr lang="en-US" sz="1200" b="0" dirty="0">
                <a:solidFill>
                  <a:srgbClr val="6A9955"/>
                </a:solidFill>
                <a:effectLst/>
                <a:latin typeface="Consolas" panose="020B0609020204030204" pitchFamily="49" charset="0"/>
              </a:rPr>
              <a:t>// Perform database operations here</a:t>
            </a:r>
            <a:endParaRPr lang="en-US" sz="1200" b="0" dirty="0">
              <a:solidFill>
                <a:srgbClr val="D4D4D4"/>
              </a:solidFill>
              <a:effectLst/>
              <a:latin typeface="Consolas" panose="020B0609020204030204" pitchFamily="49" charset="0"/>
            </a:endParaRPr>
          </a:p>
          <a:p>
            <a:br>
              <a:rPr lang="en-US" sz="1200" b="0" dirty="0">
                <a:solidFill>
                  <a:srgbClr val="D4D4D4"/>
                </a:solidFill>
                <a:effectLst/>
                <a:latin typeface="Consolas" panose="020B0609020204030204" pitchFamily="49" charset="0"/>
              </a:rPr>
            </a:br>
            <a:r>
              <a:rPr lang="en-US" sz="1200" b="0" dirty="0">
                <a:solidFill>
                  <a:srgbClr val="D4D4D4"/>
                </a:solidFill>
                <a:effectLst/>
                <a:latin typeface="Consolas" panose="020B0609020204030204" pitchFamily="49" charset="0"/>
              </a:rPr>
              <a:t>                </a:t>
            </a:r>
            <a:r>
              <a:rPr lang="en-US" sz="1200" b="0" dirty="0">
                <a:solidFill>
                  <a:srgbClr val="6A9955"/>
                </a:solidFill>
                <a:effectLst/>
                <a:latin typeface="Consolas" panose="020B0609020204030204" pitchFamily="49" charset="0"/>
              </a:rPr>
              <a:t>// Close the connection</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err="1">
                <a:solidFill>
                  <a:srgbClr val="9CDCFE"/>
                </a:solidFill>
                <a:effectLst/>
                <a:latin typeface="Consolas" panose="020B0609020204030204" pitchFamily="49" charset="0"/>
              </a:rPr>
              <a:t>connection</a:t>
            </a:r>
            <a:r>
              <a:rPr lang="en-US" sz="1200" b="0" dirty="0" err="1">
                <a:solidFill>
                  <a:srgbClr val="D4D4D4"/>
                </a:solidFill>
                <a:effectLst/>
                <a:latin typeface="Consolas" panose="020B0609020204030204" pitchFamily="49" charset="0"/>
              </a:rPr>
              <a:t>.</a:t>
            </a:r>
            <a:r>
              <a:rPr lang="en-US" sz="1200" b="0" dirty="0" err="1">
                <a:solidFill>
                  <a:srgbClr val="DCDCAA"/>
                </a:solidFill>
                <a:effectLst/>
                <a:latin typeface="Consolas" panose="020B0609020204030204" pitchFamily="49" charset="0"/>
              </a:rPr>
              <a:t>Close</a:t>
            </a:r>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r>
              <a:rPr lang="en-US" sz="1200" b="0" dirty="0" err="1">
                <a:solidFill>
                  <a:srgbClr val="9CDCFE"/>
                </a:solidFill>
                <a:effectLst/>
                <a:latin typeface="Consolas" panose="020B0609020204030204" pitchFamily="49" charset="0"/>
              </a:rPr>
              <a:t>Console</a:t>
            </a:r>
            <a:r>
              <a:rPr lang="en-US" sz="1200" b="0" dirty="0" err="1">
                <a:solidFill>
                  <a:srgbClr val="D4D4D4"/>
                </a:solidFill>
                <a:effectLst/>
                <a:latin typeface="Consolas" panose="020B0609020204030204" pitchFamily="49" charset="0"/>
              </a:rPr>
              <a:t>.</a:t>
            </a:r>
            <a:r>
              <a:rPr lang="en-US" sz="1200" b="0" dirty="0" err="1">
                <a:solidFill>
                  <a:srgbClr val="DCDCAA"/>
                </a:solidFill>
                <a:effectLst/>
                <a:latin typeface="Consolas" panose="020B0609020204030204" pitchFamily="49" charset="0"/>
              </a:rPr>
              <a:t>WriteLine</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"Database connection closed."</a:t>
            </a:r>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p>
          <a:p>
            <a:r>
              <a:rPr lang="en-US" sz="1200" b="0" dirty="0">
                <a:solidFill>
                  <a:srgbClr val="D4D4D4"/>
                </a:solidFill>
                <a:effectLst/>
                <a:latin typeface="Consolas" panose="020B0609020204030204" pitchFamily="49" charset="0"/>
              </a:rPr>
              <a:t>            </a:t>
            </a:r>
            <a:r>
              <a:rPr lang="en-US" sz="1200" b="0" dirty="0">
                <a:solidFill>
                  <a:srgbClr val="C586C0"/>
                </a:solidFill>
                <a:effectLst/>
                <a:latin typeface="Consolas" panose="020B0609020204030204" pitchFamily="49" charset="0"/>
              </a:rPr>
              <a:t>catch</a:t>
            </a:r>
            <a:r>
              <a:rPr lang="en-US" sz="1200" b="0" dirty="0">
                <a:solidFill>
                  <a:srgbClr val="D4D4D4"/>
                </a:solidFill>
                <a:effectLst/>
                <a:latin typeface="Consolas" panose="020B0609020204030204" pitchFamily="49" charset="0"/>
              </a:rPr>
              <a:t> (</a:t>
            </a:r>
            <a:r>
              <a:rPr lang="en-US" sz="1200" b="0" dirty="0">
                <a:solidFill>
                  <a:srgbClr val="4EC9B0"/>
                </a:solidFill>
                <a:effectLst/>
                <a:latin typeface="Consolas" panose="020B0609020204030204" pitchFamily="49" charset="0"/>
              </a:rPr>
              <a:t>Exception</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ex</a:t>
            </a:r>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p>
          <a:p>
            <a:r>
              <a:rPr lang="en-US" sz="1200" b="0" dirty="0">
                <a:solidFill>
                  <a:srgbClr val="D4D4D4"/>
                </a:solidFill>
                <a:effectLst/>
                <a:latin typeface="Consolas" panose="020B0609020204030204" pitchFamily="49" charset="0"/>
              </a:rPr>
              <a:t>                </a:t>
            </a:r>
            <a:r>
              <a:rPr lang="en-US" sz="1200" b="0" dirty="0" err="1">
                <a:solidFill>
                  <a:srgbClr val="9CDCFE"/>
                </a:solidFill>
                <a:effectLst/>
                <a:latin typeface="Consolas" panose="020B0609020204030204" pitchFamily="49" charset="0"/>
              </a:rPr>
              <a:t>Console</a:t>
            </a:r>
            <a:r>
              <a:rPr lang="en-US" sz="1200" b="0" dirty="0" err="1">
                <a:solidFill>
                  <a:srgbClr val="D4D4D4"/>
                </a:solidFill>
                <a:effectLst/>
                <a:latin typeface="Consolas" panose="020B0609020204030204" pitchFamily="49" charset="0"/>
              </a:rPr>
              <a:t>.</a:t>
            </a:r>
            <a:r>
              <a:rPr lang="en-US" sz="1200" b="0" dirty="0" err="1">
                <a:solidFill>
                  <a:srgbClr val="DCDCAA"/>
                </a:solidFill>
                <a:effectLst/>
                <a:latin typeface="Consolas" panose="020B0609020204030204" pitchFamily="49" charset="0"/>
              </a:rPr>
              <a:t>WriteLine</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"An error occurred: "</a:t>
            </a:r>
            <a:r>
              <a:rPr lang="en-US" sz="1200" b="0" dirty="0">
                <a:solidFill>
                  <a:srgbClr val="D4D4D4"/>
                </a:solidFill>
                <a:effectLst/>
                <a:latin typeface="Consolas" panose="020B0609020204030204" pitchFamily="49" charset="0"/>
              </a:rPr>
              <a:t> + </a:t>
            </a:r>
            <a:r>
              <a:rPr lang="en-US" sz="1200" b="0" dirty="0" err="1">
                <a:solidFill>
                  <a:srgbClr val="9CDCFE"/>
                </a:solidFill>
                <a:effectLst/>
                <a:latin typeface="Consolas" panose="020B0609020204030204" pitchFamily="49" charset="0"/>
              </a:rPr>
              <a:t>ex</a:t>
            </a:r>
            <a:r>
              <a:rPr lang="en-US" sz="1200" b="0" dirty="0" err="1">
                <a:solidFill>
                  <a:srgbClr val="D4D4D4"/>
                </a:solidFill>
                <a:effectLst/>
                <a:latin typeface="Consolas" panose="020B0609020204030204" pitchFamily="49" charset="0"/>
              </a:rPr>
              <a:t>.</a:t>
            </a:r>
            <a:r>
              <a:rPr lang="en-US" sz="1200" b="0" dirty="0" err="1">
                <a:solidFill>
                  <a:srgbClr val="9CDCFE"/>
                </a:solidFill>
                <a:effectLst/>
                <a:latin typeface="Consolas" panose="020B0609020204030204" pitchFamily="49" charset="0"/>
              </a:rPr>
              <a:t>Message</a:t>
            </a:r>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p>
          <a:p>
            <a:r>
              <a:rPr lang="en-US" sz="1200" b="0" dirty="0">
                <a:solidFill>
                  <a:srgbClr val="D4D4D4"/>
                </a:solidFill>
                <a:effectLst/>
                <a:latin typeface="Consolas" panose="020B0609020204030204" pitchFamily="49" charset="0"/>
              </a:rPr>
              <a:t>        }</a:t>
            </a:r>
            <a:br>
              <a:rPr lang="en-US" sz="1200" b="0" dirty="0">
                <a:solidFill>
                  <a:srgbClr val="D4D4D4"/>
                </a:solidFill>
                <a:effectLst/>
                <a:latin typeface="Consolas" panose="020B0609020204030204" pitchFamily="49" charset="0"/>
              </a:rPr>
            </a:br>
            <a:r>
              <a:rPr lang="en-US" sz="1200" b="0" dirty="0">
                <a:solidFill>
                  <a:srgbClr val="D4D4D4"/>
                </a:solidFill>
                <a:effectLst/>
                <a:latin typeface="Consolas" panose="020B0609020204030204" pitchFamily="49" charset="0"/>
              </a:rPr>
              <a:t>        </a:t>
            </a:r>
            <a:r>
              <a:rPr lang="en-US" sz="1200" b="0" dirty="0" err="1">
                <a:solidFill>
                  <a:srgbClr val="9CDCFE"/>
                </a:solidFill>
                <a:effectLst/>
                <a:latin typeface="Consolas" panose="020B0609020204030204" pitchFamily="49" charset="0"/>
              </a:rPr>
              <a:t>Console</a:t>
            </a:r>
            <a:r>
              <a:rPr lang="en-US" sz="1200" b="0" dirty="0" err="1">
                <a:solidFill>
                  <a:srgbClr val="D4D4D4"/>
                </a:solidFill>
                <a:effectLst/>
                <a:latin typeface="Consolas" panose="020B0609020204030204" pitchFamily="49" charset="0"/>
              </a:rPr>
              <a:t>.</a:t>
            </a:r>
            <a:r>
              <a:rPr lang="en-US" sz="1200" b="0" dirty="0" err="1">
                <a:solidFill>
                  <a:srgbClr val="DCDCAA"/>
                </a:solidFill>
                <a:effectLst/>
                <a:latin typeface="Consolas" panose="020B0609020204030204" pitchFamily="49" charset="0"/>
              </a:rPr>
              <a:t>ReadLine</a:t>
            </a:r>
            <a:r>
              <a:rPr lang="en-US" sz="1200" b="0" dirty="0">
                <a:solidFill>
                  <a:srgbClr val="D4D4D4"/>
                </a:solidFill>
                <a:effectLst/>
                <a:latin typeface="Consolas" panose="020B0609020204030204" pitchFamily="49" charset="0"/>
              </a:rPr>
              <a:t>();</a:t>
            </a:r>
          </a:p>
          <a:p>
            <a:r>
              <a:rPr lang="en-US" sz="1200" b="0" dirty="0">
                <a:solidFill>
                  <a:srgbClr val="D4D4D4"/>
                </a:solidFill>
                <a:effectLst/>
                <a:latin typeface="Consolas" panose="020B0609020204030204" pitchFamily="49" charset="0"/>
              </a:rPr>
              <a:t>    }</a:t>
            </a:r>
          </a:p>
          <a:p>
            <a:r>
              <a:rPr lang="en-US" sz="1200" b="0" dirty="0">
                <a:solidFill>
                  <a:srgbClr val="D4D4D4"/>
                </a:solidFill>
                <a:effectLst/>
                <a:latin typeface="Consolas" panose="020B0609020204030204" pitchFamily="49" charset="0"/>
              </a:rPr>
              <a:t>}</a:t>
            </a:r>
          </a:p>
          <a:p>
            <a:endParaRPr lang="en-US" sz="1200" b="0" dirty="0">
              <a:solidFill>
                <a:srgbClr val="D4D4D4"/>
              </a:solidFill>
              <a:effectLst/>
              <a:latin typeface="Consolas" panose="020B0609020204030204" pitchFamily="49" charset="0"/>
            </a:endParaRPr>
          </a:p>
          <a:p>
            <a:br>
              <a:rPr lang="en-US" sz="1200" b="0" dirty="0">
                <a:solidFill>
                  <a:srgbClr val="D4D4D4"/>
                </a:solidFill>
                <a:effectLst/>
                <a:latin typeface="Consolas" panose="020B0609020204030204" pitchFamily="49" charset="0"/>
              </a:rPr>
            </a:br>
            <a:endParaRPr lang="en-US" sz="1200" b="0" dirty="0">
              <a:solidFill>
                <a:srgbClr val="D4D4D4"/>
              </a:solidFill>
              <a:effectLst/>
              <a:latin typeface="Consolas" panose="020B0609020204030204" pitchFamily="49" charset="0"/>
            </a:endParaRPr>
          </a:p>
        </p:txBody>
      </p:sp>
      <p:sp>
        <p:nvSpPr>
          <p:cNvPr id="5" name="TextBox 4">
            <a:extLst>
              <a:ext uri="{FF2B5EF4-FFF2-40B4-BE49-F238E27FC236}">
                <a16:creationId xmlns:a16="http://schemas.microsoft.com/office/drawing/2014/main" id="{E69067E2-12AA-6E39-3D3E-D1026B885783}"/>
              </a:ext>
            </a:extLst>
          </p:cNvPr>
          <p:cNvSpPr txBox="1"/>
          <p:nvPr/>
        </p:nvSpPr>
        <p:spPr>
          <a:xfrm>
            <a:off x="542611" y="251209"/>
            <a:ext cx="3547068" cy="369332"/>
          </a:xfrm>
          <a:prstGeom prst="rect">
            <a:avLst/>
          </a:prstGeom>
          <a:noFill/>
        </p:spPr>
        <p:txBody>
          <a:bodyPr wrap="square" rtlCol="0">
            <a:spAutoFit/>
          </a:bodyPr>
          <a:lstStyle/>
          <a:p>
            <a:r>
              <a:rPr lang="en-US" dirty="0"/>
              <a:t>Database Connection example</a:t>
            </a:r>
          </a:p>
        </p:txBody>
      </p:sp>
    </p:spTree>
    <p:extLst>
      <p:ext uri="{BB962C8B-B14F-4D97-AF65-F5344CB8AC3E}">
        <p14:creationId xmlns:p14="http://schemas.microsoft.com/office/powerpoint/2010/main" val="79561692"/>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1135672-8AC3-C36A-882D-B97FAFB543EA}"/>
              </a:ext>
            </a:extLst>
          </p:cNvPr>
          <p:cNvSpPr txBox="1"/>
          <p:nvPr/>
        </p:nvSpPr>
        <p:spPr>
          <a:xfrm>
            <a:off x="411332" y="2185039"/>
            <a:ext cx="10786370" cy="738664"/>
          </a:xfrm>
          <a:prstGeom prst="rect">
            <a:avLst/>
          </a:prstGeom>
          <a:noFill/>
        </p:spPr>
        <p:txBody>
          <a:bodyPr wrap="square" rtlCol="0">
            <a:spAutoFit/>
          </a:bodyPr>
          <a:lstStyle/>
          <a:p>
            <a:r>
              <a:rPr lang="en-US" sz="2400" dirty="0"/>
              <a:t>Executing Commands</a:t>
            </a:r>
          </a:p>
          <a:p>
            <a:r>
              <a:rPr lang="en-US" dirty="0" err="1"/>
              <a:t>ExecuteNonQuery</a:t>
            </a:r>
            <a:r>
              <a:rPr lang="en-US" dirty="0"/>
              <a:t>(), </a:t>
            </a:r>
            <a:r>
              <a:rPr lang="en-US" dirty="0" err="1"/>
              <a:t>ExecuteReader</a:t>
            </a:r>
            <a:r>
              <a:rPr lang="en-US" dirty="0"/>
              <a:t>(), </a:t>
            </a:r>
            <a:r>
              <a:rPr lang="en-US" dirty="0" err="1"/>
              <a:t>ExecuiteScalar</a:t>
            </a:r>
            <a:r>
              <a:rPr lang="en-US" dirty="0"/>
              <a:t>()</a:t>
            </a:r>
          </a:p>
        </p:txBody>
      </p:sp>
      <p:sp>
        <p:nvSpPr>
          <p:cNvPr id="17" name="TextBox 16">
            <a:extLst>
              <a:ext uri="{FF2B5EF4-FFF2-40B4-BE49-F238E27FC236}">
                <a16:creationId xmlns:a16="http://schemas.microsoft.com/office/drawing/2014/main" id="{E13716F8-D7C8-6BB0-FE44-EC66B6B1845E}"/>
              </a:ext>
            </a:extLst>
          </p:cNvPr>
          <p:cNvSpPr txBox="1"/>
          <p:nvPr/>
        </p:nvSpPr>
        <p:spPr>
          <a:xfrm>
            <a:off x="411332" y="3177626"/>
            <a:ext cx="5385788" cy="1200329"/>
          </a:xfrm>
          <a:prstGeom prst="rect">
            <a:avLst/>
          </a:prstGeom>
          <a:noFill/>
        </p:spPr>
        <p:txBody>
          <a:bodyPr wrap="square" rtlCol="0">
            <a:spAutoFit/>
          </a:bodyPr>
          <a:lstStyle/>
          <a:p>
            <a:r>
              <a:rPr lang="en-US" b="0" i="0" dirty="0">
                <a:solidFill>
                  <a:srgbClr val="D1D5DB"/>
                </a:solidFill>
                <a:effectLst/>
                <a:latin typeface="Söhne"/>
              </a:rPr>
              <a:t>Executing a command refers to the process of sending a query or a command to a database for execution. It involves transmitting the command to the database server, processing it, and obtaining the results</a:t>
            </a:r>
            <a:endParaRPr lang="en-US" dirty="0"/>
          </a:p>
        </p:txBody>
      </p:sp>
      <p:pic>
        <p:nvPicPr>
          <p:cNvPr id="21" name="Picture 20">
            <a:extLst>
              <a:ext uri="{FF2B5EF4-FFF2-40B4-BE49-F238E27FC236}">
                <a16:creationId xmlns:a16="http://schemas.microsoft.com/office/drawing/2014/main" id="{33885D92-91A5-3166-4CE4-37577781B4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4882" y="480525"/>
            <a:ext cx="5261499" cy="526149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51160597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C5D40259-169C-E814-C809-58C3579A1CF3}"/>
              </a:ext>
            </a:extLst>
          </p:cNvPr>
          <p:cNvSpPr txBox="1"/>
          <p:nvPr/>
        </p:nvSpPr>
        <p:spPr>
          <a:xfrm>
            <a:off x="401284" y="2818687"/>
            <a:ext cx="5149049" cy="2031325"/>
          </a:xfrm>
          <a:prstGeom prst="rect">
            <a:avLst/>
          </a:prstGeom>
          <a:noFill/>
        </p:spPr>
        <p:txBody>
          <a:bodyPr wrap="square" rtlCol="0">
            <a:spAutoFit/>
          </a:bodyPr>
          <a:lstStyle/>
          <a:p>
            <a:pPr lvl="0" defTabSz="914400" eaLnBrk="0" fontAlgn="base" hangingPunct="0">
              <a:spcBef>
                <a:spcPct val="0"/>
              </a:spcBef>
              <a:spcAft>
                <a:spcPct val="0"/>
              </a:spcAft>
            </a:pPr>
            <a:r>
              <a:rPr lang="en-US" altLang="en-US" sz="1800" dirty="0">
                <a:solidFill>
                  <a:srgbClr val="D1D5DB"/>
                </a:solidFill>
                <a:latin typeface="Söhne"/>
              </a:rPr>
              <a:t>The </a:t>
            </a:r>
            <a:r>
              <a:rPr lang="en-US" altLang="en-US" sz="1800" dirty="0" err="1">
                <a:solidFill>
                  <a:srgbClr val="D1D5DB"/>
                </a:solidFill>
                <a:latin typeface="Söhne"/>
              </a:rPr>
              <a:t>ExecuteNonQuery</a:t>
            </a:r>
            <a:r>
              <a:rPr lang="en-US" altLang="en-US" sz="1800" dirty="0">
                <a:solidFill>
                  <a:srgbClr val="D1D5DB"/>
                </a:solidFill>
                <a:latin typeface="Söhne"/>
              </a:rPr>
              <a:t>() method is used to execute commands that do not return a result set. It is commonly used for database operations such as INSERT, UPDATE, DELETE, or executing stored procedures.</a:t>
            </a:r>
          </a:p>
          <a:p>
            <a:pPr lvl="0" defTabSz="914400" eaLnBrk="0" fontAlgn="base" hangingPunct="0">
              <a:spcBef>
                <a:spcPct val="0"/>
              </a:spcBef>
              <a:spcAft>
                <a:spcPct val="0"/>
              </a:spcAft>
            </a:pPr>
            <a:r>
              <a:rPr lang="en-US" altLang="en-US" sz="1800" dirty="0">
                <a:solidFill>
                  <a:srgbClr val="D1D5DB"/>
                </a:solidFill>
                <a:latin typeface="Söhne"/>
              </a:rPr>
              <a:t>This method returns the number of rows affected by the command.</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15" name="Rectangle: Top Corners One Rounded and One Snipped 14">
            <a:extLst>
              <a:ext uri="{FF2B5EF4-FFF2-40B4-BE49-F238E27FC236}">
                <a16:creationId xmlns:a16="http://schemas.microsoft.com/office/drawing/2014/main" id="{29621FA8-BAC0-FC9F-D786-B555674945C1}"/>
              </a:ext>
            </a:extLst>
          </p:cNvPr>
          <p:cNvSpPr/>
          <p:nvPr/>
        </p:nvSpPr>
        <p:spPr>
          <a:xfrm>
            <a:off x="5768697" y="450070"/>
            <a:ext cx="6022019" cy="5204685"/>
          </a:xfrm>
          <a:prstGeom prst="snipRoundRect">
            <a:avLst/>
          </a:prstGeom>
          <a:ln/>
        </p:spPr>
        <p:style>
          <a:lnRef idx="0">
            <a:schemeClr val="dk1"/>
          </a:lnRef>
          <a:fillRef idx="3">
            <a:schemeClr val="dk1"/>
          </a:fillRef>
          <a:effectRef idx="3">
            <a:schemeClr val="dk1"/>
          </a:effectRef>
          <a:fontRef idx="minor">
            <a:schemeClr val="lt1"/>
          </a:fontRef>
        </p:style>
        <p:txBody>
          <a:bodyPr rtlCol="0" anchor="ctr"/>
          <a:lstStyle/>
          <a:p>
            <a:endParaRPr lang="en-US" sz="1600" b="0" dirty="0">
              <a:solidFill>
                <a:srgbClr val="569CD6"/>
              </a:solidFill>
              <a:effectLst/>
              <a:latin typeface="Consolas" panose="020B0609020204030204" pitchFamily="49" charset="0"/>
            </a:endParaRPr>
          </a:p>
          <a:p>
            <a:endParaRPr lang="en-US" sz="1600" dirty="0">
              <a:solidFill>
                <a:srgbClr val="569CD6"/>
              </a:solidFill>
              <a:latin typeface="Consolas" panose="020B0609020204030204" pitchFamily="49" charset="0"/>
            </a:endParaRPr>
          </a:p>
          <a:p>
            <a:r>
              <a:rPr lang="en-US" sz="1600" b="0" dirty="0">
                <a:solidFill>
                  <a:srgbClr val="569CD6"/>
                </a:solidFill>
                <a:effectLst/>
                <a:latin typeface="Consolas" panose="020B0609020204030204" pitchFamily="49" charset="0"/>
              </a:rPr>
              <a:t>string</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query</a:t>
            </a:r>
            <a:r>
              <a:rPr lang="en-US" sz="1600" b="0" dirty="0">
                <a:solidFill>
                  <a:srgbClr val="D4D4D4"/>
                </a:solidFill>
                <a:effectLst/>
                <a:latin typeface="Consolas" panose="020B0609020204030204" pitchFamily="49" charset="0"/>
              </a:rPr>
              <a:t> = </a:t>
            </a:r>
            <a:r>
              <a:rPr lang="en-US" sz="1600" b="0" dirty="0">
                <a:solidFill>
                  <a:srgbClr val="CE9178"/>
                </a:solidFill>
                <a:effectLst/>
                <a:latin typeface="Consolas" panose="020B0609020204030204" pitchFamily="49" charset="0"/>
              </a:rPr>
              <a:t>"INSERT INTO </a:t>
            </a:r>
            <a:r>
              <a:rPr lang="en-US" sz="1600" b="0" dirty="0" err="1">
                <a:solidFill>
                  <a:srgbClr val="CE9178"/>
                </a:solidFill>
                <a:effectLst/>
                <a:latin typeface="Consolas" panose="020B0609020204030204" pitchFamily="49" charset="0"/>
              </a:rPr>
              <a:t>TableName</a:t>
            </a:r>
            <a:r>
              <a:rPr lang="en-US" sz="1600" b="0" dirty="0">
                <a:solidFill>
                  <a:srgbClr val="CE9178"/>
                </a:solidFill>
                <a:effectLst/>
                <a:latin typeface="Consolas" panose="020B0609020204030204" pitchFamily="49" charset="0"/>
              </a:rPr>
              <a:t> (Column1, Column2) VALUES (@Value1, @Value2)"</a:t>
            </a:r>
            <a:r>
              <a:rPr lang="en-US" sz="1600" b="0" dirty="0">
                <a:solidFill>
                  <a:srgbClr val="D4D4D4"/>
                </a:solidFill>
                <a:effectLst/>
                <a:latin typeface="Consolas" panose="020B0609020204030204" pitchFamily="49" charset="0"/>
              </a:rPr>
              <a:t>;</a:t>
            </a:r>
          </a:p>
          <a:p>
            <a:r>
              <a:rPr lang="en-US" sz="1600" b="0" dirty="0">
                <a:solidFill>
                  <a:srgbClr val="C586C0"/>
                </a:solidFill>
                <a:effectLst/>
                <a:latin typeface="Consolas" panose="020B0609020204030204" pitchFamily="49" charset="0"/>
              </a:rPr>
              <a:t>using</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SqlCommand</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command</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new</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SqlCommand</a:t>
            </a:r>
            <a:r>
              <a:rPr lang="en-US" sz="1600" b="0" dirty="0">
                <a:solidFill>
                  <a:srgbClr val="D4D4D4"/>
                </a:solidFill>
                <a:effectLst/>
                <a:latin typeface="Consolas" panose="020B0609020204030204" pitchFamily="49" charset="0"/>
              </a:rPr>
              <a:t>(</a:t>
            </a:r>
            <a:r>
              <a:rPr lang="en-US" sz="1600" b="0" dirty="0">
                <a:solidFill>
                  <a:srgbClr val="4EC9B0"/>
                </a:solidFill>
                <a:effectLst/>
                <a:latin typeface="Consolas" panose="020B0609020204030204" pitchFamily="49" charset="0"/>
              </a:rPr>
              <a:t>query</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connection</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command</a:t>
            </a:r>
            <a:r>
              <a:rPr lang="en-US" sz="1600" b="0" dirty="0" err="1">
                <a:solidFill>
                  <a:srgbClr val="D4D4D4"/>
                </a:solidFill>
                <a:effectLst/>
                <a:latin typeface="Consolas" panose="020B0609020204030204" pitchFamily="49" charset="0"/>
              </a:rPr>
              <a:t>.</a:t>
            </a:r>
            <a:r>
              <a:rPr lang="en-US" sz="1600" b="0" dirty="0" err="1">
                <a:solidFill>
                  <a:srgbClr val="4EC9B0"/>
                </a:solidFill>
                <a:effectLst/>
                <a:latin typeface="Consolas" panose="020B0609020204030204" pitchFamily="49" charset="0"/>
              </a:rPr>
              <a:t>Parameters</a:t>
            </a:r>
            <a:r>
              <a:rPr lang="en-US" sz="1600" b="0" dirty="0" err="1">
                <a:solidFill>
                  <a:srgbClr val="D4D4D4"/>
                </a:solidFill>
                <a:effectLst/>
                <a:latin typeface="Consolas" panose="020B0609020204030204" pitchFamily="49" charset="0"/>
              </a:rPr>
              <a:t>.</a:t>
            </a:r>
            <a:r>
              <a:rPr lang="en-US" sz="1600" b="0" dirty="0" err="1">
                <a:solidFill>
                  <a:srgbClr val="4EC9B0"/>
                </a:solidFill>
                <a:effectLst/>
                <a:latin typeface="Consolas" panose="020B0609020204030204" pitchFamily="49" charset="0"/>
              </a:rPr>
              <a:t>AddWithValue</a:t>
            </a:r>
            <a:r>
              <a:rPr lang="en-US" sz="1600" b="0" dirty="0">
                <a:solidFill>
                  <a:srgbClr val="D4D4D4"/>
                </a:solidFill>
                <a:effectLst/>
                <a:latin typeface="Consolas" panose="020B0609020204030204" pitchFamily="49" charset="0"/>
              </a:rPr>
              <a:t>("</a:t>
            </a:r>
            <a:r>
              <a:rPr lang="en-US" sz="1600" b="0" dirty="0">
                <a:solidFill>
                  <a:srgbClr val="4EC9B0"/>
                </a:solidFill>
                <a:effectLst/>
                <a:latin typeface="Consolas" panose="020B0609020204030204" pitchFamily="49" charset="0"/>
              </a:rPr>
              <a:t>@Value1</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value1</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command</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Parameters</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AddWithValue</a:t>
            </a:r>
            <a:r>
              <a:rPr lang="en-US" sz="1600" b="0" dirty="0">
                <a:solidFill>
                  <a:srgbClr val="D4D4D4"/>
                </a:solidFill>
                <a:effectLst/>
                <a:latin typeface="Consolas" panose="020B0609020204030204" pitchFamily="49" charset="0"/>
              </a:rPr>
              <a:t>(</a:t>
            </a:r>
            <a:r>
              <a:rPr lang="en-US" sz="1600" b="0" dirty="0">
                <a:solidFill>
                  <a:srgbClr val="CE9178"/>
                </a:solidFill>
                <a:effectLst/>
                <a:latin typeface="Consolas" panose="020B0609020204030204" pitchFamily="49" charset="0"/>
              </a:rPr>
              <a:t>"@Value2"</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value2</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int</a:t>
            </a:r>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rowsAffected</a:t>
            </a:r>
            <a:r>
              <a:rPr lang="en-US" sz="1600" b="0" dirty="0">
                <a:solidFill>
                  <a:srgbClr val="D4D4D4"/>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command</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ExecuteNonQuery</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Console</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WriteLine</a:t>
            </a:r>
            <a:r>
              <a:rPr lang="en-US" sz="1600" b="0" dirty="0">
                <a:solidFill>
                  <a:srgbClr val="D4D4D4"/>
                </a:solidFill>
                <a:effectLst/>
                <a:latin typeface="Consolas" panose="020B0609020204030204" pitchFamily="49" charset="0"/>
              </a:rPr>
              <a:t>(</a:t>
            </a:r>
            <a:r>
              <a:rPr lang="en-US" sz="1600" b="0" dirty="0">
                <a:solidFill>
                  <a:srgbClr val="CE9178"/>
                </a:solidFill>
                <a:effectLst/>
                <a:latin typeface="Consolas" panose="020B0609020204030204" pitchFamily="49" charset="0"/>
              </a:rPr>
              <a:t>"Rows Affected: "</a:t>
            </a:r>
            <a:r>
              <a:rPr lang="en-US" sz="1600" b="0" dirty="0">
                <a:solidFill>
                  <a:srgbClr val="D4D4D4"/>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rowsAffected</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endParaRPr lang="en-US" sz="1600" b="0" dirty="0">
              <a:solidFill>
                <a:srgbClr val="D4D4D4"/>
              </a:solidFill>
              <a:effectLst/>
              <a:latin typeface="Consolas" panose="020B0609020204030204" pitchFamily="49" charset="0"/>
            </a:endParaRPr>
          </a:p>
        </p:txBody>
      </p:sp>
      <p:sp>
        <p:nvSpPr>
          <p:cNvPr id="2" name="TextBox 1">
            <a:extLst>
              <a:ext uri="{FF2B5EF4-FFF2-40B4-BE49-F238E27FC236}">
                <a16:creationId xmlns:a16="http://schemas.microsoft.com/office/drawing/2014/main" id="{00D99117-BB9C-44AA-301E-8EEE9B7F4AF0}"/>
              </a:ext>
            </a:extLst>
          </p:cNvPr>
          <p:cNvSpPr txBox="1"/>
          <p:nvPr/>
        </p:nvSpPr>
        <p:spPr>
          <a:xfrm>
            <a:off x="401284" y="2292937"/>
            <a:ext cx="2883877" cy="830997"/>
          </a:xfrm>
          <a:prstGeom prst="rect">
            <a:avLst/>
          </a:prstGeom>
          <a:noFill/>
        </p:spPr>
        <p:txBody>
          <a:bodyPr wrap="square" rtlCol="0">
            <a:spAutoFit/>
          </a:bodyPr>
          <a:lstStyle/>
          <a:p>
            <a:r>
              <a:rPr lang="en-US" altLang="en-US" sz="2400" dirty="0" err="1">
                <a:solidFill>
                  <a:srgbClr val="D1D5DB"/>
                </a:solidFill>
                <a:latin typeface="Söhne"/>
              </a:rPr>
              <a:t>ExecuteNonQuery</a:t>
            </a:r>
            <a:endParaRPr lang="en-US" altLang="en-US" sz="2400" dirty="0">
              <a:solidFill>
                <a:srgbClr val="D1D5DB"/>
              </a:solidFill>
              <a:latin typeface="Söhne"/>
            </a:endParaRPr>
          </a:p>
          <a:p>
            <a:endParaRPr lang="en-US" sz="2400" dirty="0"/>
          </a:p>
        </p:txBody>
      </p:sp>
    </p:spTree>
    <p:extLst>
      <p:ext uri="{BB962C8B-B14F-4D97-AF65-F5344CB8AC3E}">
        <p14:creationId xmlns:p14="http://schemas.microsoft.com/office/powerpoint/2010/main" val="34754313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C5D40259-169C-E814-C809-58C3579A1CF3}"/>
              </a:ext>
            </a:extLst>
          </p:cNvPr>
          <p:cNvSpPr txBox="1"/>
          <p:nvPr/>
        </p:nvSpPr>
        <p:spPr>
          <a:xfrm>
            <a:off x="523782" y="2455016"/>
            <a:ext cx="5149049" cy="1754326"/>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D1D5DB"/>
                </a:solidFill>
                <a:effectLst/>
                <a:latin typeface="Söhne"/>
              </a:rPr>
              <a:t>The </a:t>
            </a:r>
            <a:r>
              <a:rPr kumimoji="0" lang="en-US" altLang="en-US" b="1" i="0" u="none" strike="noStrike" cap="none" normalizeH="0" baseline="0" dirty="0" err="1">
                <a:ln>
                  <a:noFill/>
                </a:ln>
                <a:solidFill>
                  <a:srgbClr val="D1D5DB"/>
                </a:solidFill>
                <a:effectLst/>
                <a:latin typeface="Söhne Mono"/>
              </a:rPr>
              <a:t>ExecuteReader</a:t>
            </a:r>
            <a:r>
              <a:rPr kumimoji="0" lang="en-US" altLang="en-US" b="1" i="0" u="none" strike="noStrike" cap="none" normalizeH="0" baseline="0" dirty="0">
                <a:ln>
                  <a:noFill/>
                </a:ln>
                <a:solidFill>
                  <a:srgbClr val="D1D5DB"/>
                </a:solidFill>
                <a:effectLst/>
                <a:latin typeface="Söhne Mono"/>
              </a:rPr>
              <a:t>()</a:t>
            </a:r>
            <a:r>
              <a:rPr kumimoji="0" lang="en-US" altLang="en-US" sz="1800" b="0" i="0" u="none" strike="noStrike" cap="none" normalizeH="0" baseline="0" dirty="0">
                <a:ln>
                  <a:noFill/>
                </a:ln>
                <a:solidFill>
                  <a:srgbClr val="D1D5DB"/>
                </a:solidFill>
                <a:effectLst/>
                <a:latin typeface="Söhne"/>
              </a:rPr>
              <a:t> method is used to execute commands that return a result set, typically through a SELECT statement. It retrieves the rows from the database and returns a </a:t>
            </a:r>
            <a:r>
              <a:rPr kumimoji="0" lang="en-US" altLang="en-US" b="1" i="0" u="none" strike="noStrike" cap="none" normalizeH="0" baseline="0" dirty="0" err="1">
                <a:ln>
                  <a:noFill/>
                </a:ln>
                <a:solidFill>
                  <a:srgbClr val="D1D5DB"/>
                </a:solidFill>
                <a:effectLst/>
                <a:latin typeface="Söhne Mono"/>
              </a:rPr>
              <a:t>SqlDataReader</a:t>
            </a:r>
            <a:r>
              <a:rPr kumimoji="0" lang="en-US" altLang="en-US" sz="1800" b="0" i="0" u="none" strike="noStrike" cap="none" normalizeH="0" baseline="0" dirty="0">
                <a:ln>
                  <a:noFill/>
                </a:ln>
                <a:solidFill>
                  <a:srgbClr val="D1D5DB"/>
                </a:solidFill>
                <a:effectLst/>
                <a:latin typeface="Söhne"/>
              </a:rPr>
              <a:t> object.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D1D5DB"/>
                </a:solidFill>
                <a:effectLst/>
                <a:latin typeface="Söhne"/>
              </a:rPr>
              <a:t>The </a:t>
            </a:r>
            <a:r>
              <a:rPr kumimoji="0" lang="en-US" altLang="en-US" b="1" i="0" u="none" strike="noStrike" cap="none" normalizeH="0" baseline="0" dirty="0" err="1">
                <a:ln>
                  <a:noFill/>
                </a:ln>
                <a:solidFill>
                  <a:srgbClr val="D1D5DB"/>
                </a:solidFill>
                <a:effectLst/>
                <a:latin typeface="Söhne Mono"/>
              </a:rPr>
              <a:t>SqlDataReader</a:t>
            </a:r>
            <a:r>
              <a:rPr kumimoji="0" lang="en-US" altLang="en-US" sz="1800" b="0" i="0" u="none" strike="noStrike" cap="none" normalizeH="0" baseline="0" dirty="0">
                <a:ln>
                  <a:noFill/>
                </a:ln>
                <a:solidFill>
                  <a:srgbClr val="D1D5DB"/>
                </a:solidFill>
                <a:effectLst/>
                <a:latin typeface="Söhne"/>
              </a:rPr>
              <a:t> provides a read-only cursor to iterate over the returned rows.</a:t>
            </a:r>
          </a:p>
        </p:txBody>
      </p:sp>
      <p:sp>
        <p:nvSpPr>
          <p:cNvPr id="15" name="Rectangle: Top Corners One Rounded and One Snipped 14">
            <a:extLst>
              <a:ext uri="{FF2B5EF4-FFF2-40B4-BE49-F238E27FC236}">
                <a16:creationId xmlns:a16="http://schemas.microsoft.com/office/drawing/2014/main" id="{29621FA8-BAC0-FC9F-D786-B555674945C1}"/>
              </a:ext>
            </a:extLst>
          </p:cNvPr>
          <p:cNvSpPr/>
          <p:nvPr/>
        </p:nvSpPr>
        <p:spPr>
          <a:xfrm>
            <a:off x="5845945" y="494778"/>
            <a:ext cx="6022019" cy="5204685"/>
          </a:xfrm>
          <a:prstGeom prst="snipRoundRect">
            <a:avLst/>
          </a:prstGeom>
          <a:ln/>
        </p:spPr>
        <p:style>
          <a:lnRef idx="0">
            <a:schemeClr val="dk1"/>
          </a:lnRef>
          <a:fillRef idx="3">
            <a:schemeClr val="dk1"/>
          </a:fillRef>
          <a:effectRef idx="3">
            <a:schemeClr val="dk1"/>
          </a:effectRef>
          <a:fontRef idx="minor">
            <a:schemeClr val="lt1"/>
          </a:fontRef>
        </p:style>
        <p:txBody>
          <a:bodyPr rtlCol="0" anchor="ctr"/>
          <a:lstStyle/>
          <a:p>
            <a:r>
              <a:rPr lang="en-US" sz="1600" b="0" dirty="0">
                <a:solidFill>
                  <a:srgbClr val="569CD6"/>
                </a:solidFill>
                <a:effectLst/>
                <a:latin typeface="Consolas" panose="020B0609020204030204" pitchFamily="49" charset="0"/>
              </a:rPr>
              <a:t>string</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query</a:t>
            </a:r>
            <a:r>
              <a:rPr lang="en-US" sz="1600" b="0" dirty="0">
                <a:solidFill>
                  <a:srgbClr val="D4D4D4"/>
                </a:solidFill>
                <a:effectLst/>
                <a:latin typeface="Consolas" panose="020B0609020204030204" pitchFamily="49" charset="0"/>
              </a:rPr>
              <a:t> = </a:t>
            </a:r>
            <a:r>
              <a:rPr lang="en-US" sz="1600" b="0" dirty="0">
                <a:solidFill>
                  <a:srgbClr val="CE9178"/>
                </a:solidFill>
                <a:effectLst/>
                <a:latin typeface="Consolas" panose="020B0609020204030204" pitchFamily="49" charset="0"/>
              </a:rPr>
              <a:t>"SELECT * FROM </a:t>
            </a:r>
            <a:r>
              <a:rPr lang="en-US" sz="1600" b="0" dirty="0" err="1">
                <a:solidFill>
                  <a:srgbClr val="CE9178"/>
                </a:solidFill>
                <a:effectLst/>
                <a:latin typeface="Consolas" panose="020B0609020204030204" pitchFamily="49" charset="0"/>
              </a:rPr>
              <a:t>TableName</a:t>
            </a:r>
            <a:r>
              <a:rPr lang="en-US" sz="1600" b="0" dirty="0">
                <a:solidFill>
                  <a:srgbClr val="CE9178"/>
                </a:solidFill>
                <a:effectLst/>
                <a:latin typeface="Consolas" panose="020B0609020204030204" pitchFamily="49" charset="0"/>
              </a:rPr>
              <a:t>"</a:t>
            </a:r>
            <a:r>
              <a:rPr lang="en-US" sz="1600" b="0" dirty="0">
                <a:solidFill>
                  <a:srgbClr val="D4D4D4"/>
                </a:solidFill>
                <a:effectLst/>
                <a:latin typeface="Consolas" panose="020B0609020204030204" pitchFamily="49" charset="0"/>
              </a:rPr>
              <a:t>;</a:t>
            </a:r>
          </a:p>
          <a:p>
            <a:r>
              <a:rPr lang="en-US" sz="1600" b="0" dirty="0">
                <a:solidFill>
                  <a:srgbClr val="C586C0"/>
                </a:solidFill>
                <a:effectLst/>
                <a:latin typeface="Consolas" panose="020B0609020204030204" pitchFamily="49" charset="0"/>
              </a:rPr>
              <a:t>using</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SqlCommand</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command</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new</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SqlCommand</a:t>
            </a:r>
            <a:r>
              <a:rPr lang="en-US" sz="1600" b="0" dirty="0">
                <a:solidFill>
                  <a:srgbClr val="D4D4D4"/>
                </a:solidFill>
                <a:effectLst/>
                <a:latin typeface="Consolas" panose="020B0609020204030204" pitchFamily="49" charset="0"/>
              </a:rPr>
              <a:t>(</a:t>
            </a:r>
            <a:r>
              <a:rPr lang="en-US" sz="1600" b="0" dirty="0">
                <a:solidFill>
                  <a:srgbClr val="4EC9B0"/>
                </a:solidFill>
                <a:effectLst/>
                <a:latin typeface="Consolas" panose="020B0609020204030204" pitchFamily="49" charset="0"/>
              </a:rPr>
              <a:t>query</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connection</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using</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SqlDataReader</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reader</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command</a:t>
            </a:r>
            <a:r>
              <a:rPr lang="en-US" sz="1600" b="0" dirty="0" err="1">
                <a:solidFill>
                  <a:srgbClr val="D4D4D4"/>
                </a:solidFill>
                <a:effectLst/>
                <a:latin typeface="Consolas" panose="020B0609020204030204" pitchFamily="49" charset="0"/>
              </a:rPr>
              <a:t>.</a:t>
            </a:r>
            <a:r>
              <a:rPr lang="en-US" sz="1600" b="0" dirty="0" err="1">
                <a:solidFill>
                  <a:srgbClr val="4EC9B0"/>
                </a:solidFill>
                <a:effectLst/>
                <a:latin typeface="Consolas" panose="020B0609020204030204" pitchFamily="49" charset="0"/>
              </a:rPr>
              <a:t>ExecuteReader</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while</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reader</a:t>
            </a:r>
            <a:r>
              <a:rPr lang="en-US" sz="1600" b="0" dirty="0" err="1">
                <a:solidFill>
                  <a:srgbClr val="D4D4D4"/>
                </a:solidFill>
                <a:effectLst/>
                <a:latin typeface="Consolas" panose="020B0609020204030204" pitchFamily="49" charset="0"/>
              </a:rPr>
              <a:t>.</a:t>
            </a:r>
            <a:r>
              <a:rPr lang="en-US" sz="1600" b="0" dirty="0" err="1">
                <a:solidFill>
                  <a:srgbClr val="4EC9B0"/>
                </a:solidFill>
                <a:effectLst/>
                <a:latin typeface="Consolas" panose="020B0609020204030204" pitchFamily="49" charset="0"/>
              </a:rPr>
              <a:t>Read</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 Access the data using </a:t>
            </a:r>
            <a:r>
              <a:rPr lang="en-US" sz="1600" b="0" dirty="0" err="1">
                <a:solidFill>
                  <a:srgbClr val="6A9955"/>
                </a:solidFill>
                <a:effectLst/>
                <a:latin typeface="Consolas" panose="020B0609020204030204" pitchFamily="49" charset="0"/>
              </a:rPr>
              <a:t>reader.GetValue</a:t>
            </a:r>
            <a:r>
              <a:rPr lang="en-US" sz="1600" b="0" dirty="0">
                <a:solidFill>
                  <a:srgbClr val="6A9955"/>
                </a:solidFill>
                <a:effectLst/>
                <a:latin typeface="Consolas" panose="020B0609020204030204" pitchFamily="49" charset="0"/>
              </a:rPr>
              <a:t>() or </a:t>
            </a:r>
            <a:r>
              <a:rPr lang="en-US" sz="1600" b="0" dirty="0" err="1">
                <a:solidFill>
                  <a:srgbClr val="6A9955"/>
                </a:solidFill>
                <a:effectLst/>
                <a:latin typeface="Consolas" panose="020B0609020204030204" pitchFamily="49" charset="0"/>
              </a:rPr>
              <a:t>reader.GetString</a:t>
            </a:r>
            <a:r>
              <a:rPr lang="en-US" sz="1600" b="0" dirty="0">
                <a:solidFill>
                  <a:srgbClr val="6A9955"/>
                </a:solidFill>
                <a:effectLst/>
                <a:latin typeface="Consolas" panose="020B0609020204030204" pitchFamily="49" charset="0"/>
              </a:rPr>
              <a:t>() methods</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endParaRPr lang="en-US" sz="1600"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D8749AB-DE53-E493-82CA-4089404E4366}"/>
              </a:ext>
            </a:extLst>
          </p:cNvPr>
          <p:cNvSpPr txBox="1"/>
          <p:nvPr/>
        </p:nvSpPr>
        <p:spPr>
          <a:xfrm>
            <a:off x="523782" y="1909187"/>
            <a:ext cx="2510820" cy="46166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rgbClr val="D1D5DB"/>
                </a:solidFill>
                <a:effectLst/>
                <a:latin typeface="Söhne"/>
              </a:rPr>
              <a:t>ExecuteReader</a:t>
            </a:r>
            <a:endParaRPr kumimoji="0" lang="en-US" altLang="en-US" sz="12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62006006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C5D40259-169C-E814-C809-58C3579A1CF3}"/>
              </a:ext>
            </a:extLst>
          </p:cNvPr>
          <p:cNvSpPr txBox="1"/>
          <p:nvPr/>
        </p:nvSpPr>
        <p:spPr>
          <a:xfrm>
            <a:off x="423298" y="2336393"/>
            <a:ext cx="5149049" cy="218521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D1D5DB"/>
                </a:solidFill>
                <a:effectLst/>
                <a:latin typeface="Söhne"/>
              </a:rPr>
              <a:t>The </a:t>
            </a:r>
            <a:r>
              <a:rPr kumimoji="0" lang="en-US" altLang="en-US" b="1" i="0" u="none" strike="noStrike" cap="none" normalizeH="0" baseline="0" dirty="0" err="1">
                <a:ln>
                  <a:noFill/>
                </a:ln>
                <a:solidFill>
                  <a:srgbClr val="D1D5DB"/>
                </a:solidFill>
                <a:effectLst/>
                <a:latin typeface="Söhne Mono"/>
              </a:rPr>
              <a:t>ExecuteScalar</a:t>
            </a:r>
            <a:r>
              <a:rPr kumimoji="0" lang="en-US" altLang="en-US" b="1" i="0" u="none" strike="noStrike" cap="none" normalizeH="0" baseline="0" dirty="0">
                <a:ln>
                  <a:noFill/>
                </a:ln>
                <a:solidFill>
                  <a:srgbClr val="D1D5DB"/>
                </a:solidFill>
                <a:effectLst/>
                <a:latin typeface="Söhne Mono"/>
              </a:rPr>
              <a:t>()</a:t>
            </a:r>
            <a:r>
              <a:rPr kumimoji="0" lang="en-US" altLang="en-US" sz="1800" b="0" i="0" u="none" strike="noStrike" cap="none" normalizeH="0" baseline="0" dirty="0">
                <a:ln>
                  <a:noFill/>
                </a:ln>
                <a:solidFill>
                  <a:srgbClr val="D1D5DB"/>
                </a:solidFill>
                <a:effectLst/>
                <a:latin typeface="Söhne"/>
              </a:rPr>
              <a:t> method is used to execute commands that return a single value, typically an aggregate function (e.g., SUM, COUNT) or a query that returns a single result.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D1D5DB"/>
                </a:solidFill>
                <a:effectLst/>
                <a:latin typeface="Söhne"/>
              </a:rPr>
              <a:t>It retrieves the first column of the first row of the result set and returns it as an object.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15" name="Rectangle: Top Corners One Rounded and One Snipped 14">
            <a:extLst>
              <a:ext uri="{FF2B5EF4-FFF2-40B4-BE49-F238E27FC236}">
                <a16:creationId xmlns:a16="http://schemas.microsoft.com/office/drawing/2014/main" id="{29621FA8-BAC0-FC9F-D786-B555674945C1}"/>
              </a:ext>
            </a:extLst>
          </p:cNvPr>
          <p:cNvSpPr/>
          <p:nvPr/>
        </p:nvSpPr>
        <p:spPr>
          <a:xfrm>
            <a:off x="5845945" y="494778"/>
            <a:ext cx="6022019" cy="5204685"/>
          </a:xfrm>
          <a:prstGeom prst="snipRoundRect">
            <a:avLst/>
          </a:prstGeom>
          <a:ln/>
        </p:spPr>
        <p:style>
          <a:lnRef idx="0">
            <a:schemeClr val="dk1"/>
          </a:lnRef>
          <a:fillRef idx="3">
            <a:schemeClr val="dk1"/>
          </a:fillRef>
          <a:effectRef idx="3">
            <a:schemeClr val="dk1"/>
          </a:effectRef>
          <a:fontRef idx="minor">
            <a:schemeClr val="lt1"/>
          </a:fontRef>
        </p:style>
        <p:txBody>
          <a:bodyPr rtlCol="0" anchor="ctr"/>
          <a:lstStyle/>
          <a:p>
            <a:r>
              <a:rPr lang="en-US" sz="1600" b="0" dirty="0">
                <a:solidFill>
                  <a:srgbClr val="569CD6"/>
                </a:solidFill>
                <a:effectLst/>
                <a:latin typeface="Consolas" panose="020B0609020204030204" pitchFamily="49" charset="0"/>
              </a:rPr>
              <a:t>string</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query</a:t>
            </a:r>
            <a:r>
              <a:rPr lang="en-US" sz="1600" b="0" dirty="0">
                <a:solidFill>
                  <a:srgbClr val="D4D4D4"/>
                </a:solidFill>
                <a:effectLst/>
                <a:latin typeface="Consolas" panose="020B0609020204030204" pitchFamily="49" charset="0"/>
              </a:rPr>
              <a:t> = </a:t>
            </a:r>
            <a:r>
              <a:rPr lang="en-US" sz="1600" b="0" dirty="0">
                <a:solidFill>
                  <a:srgbClr val="CE9178"/>
                </a:solidFill>
                <a:effectLst/>
                <a:latin typeface="Consolas" panose="020B0609020204030204" pitchFamily="49" charset="0"/>
              </a:rPr>
              <a:t>"SELECT COUNT(*) FROM </a:t>
            </a:r>
            <a:r>
              <a:rPr lang="en-US" sz="1600" b="0" dirty="0" err="1">
                <a:solidFill>
                  <a:srgbClr val="CE9178"/>
                </a:solidFill>
                <a:effectLst/>
                <a:latin typeface="Consolas" panose="020B0609020204030204" pitchFamily="49" charset="0"/>
              </a:rPr>
              <a:t>TableName</a:t>
            </a:r>
            <a:r>
              <a:rPr lang="en-US" sz="1600" b="0" dirty="0">
                <a:solidFill>
                  <a:srgbClr val="CE9178"/>
                </a:solidFill>
                <a:effectLst/>
                <a:latin typeface="Consolas" panose="020B0609020204030204" pitchFamily="49" charset="0"/>
              </a:rPr>
              <a:t>"</a:t>
            </a:r>
            <a:r>
              <a:rPr lang="en-US" sz="1600" b="0" dirty="0">
                <a:solidFill>
                  <a:srgbClr val="D4D4D4"/>
                </a:solidFill>
                <a:effectLst/>
                <a:latin typeface="Consolas" panose="020B0609020204030204" pitchFamily="49" charset="0"/>
              </a:rPr>
              <a:t>;</a:t>
            </a:r>
          </a:p>
          <a:p>
            <a:r>
              <a:rPr lang="en-US" sz="1600" b="0" dirty="0">
                <a:solidFill>
                  <a:srgbClr val="C586C0"/>
                </a:solidFill>
                <a:effectLst/>
                <a:latin typeface="Consolas" panose="020B0609020204030204" pitchFamily="49" charset="0"/>
              </a:rPr>
              <a:t>using</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SqlCommand</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command</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new</a:t>
            </a:r>
            <a:r>
              <a:rPr lang="en-US" sz="1600" b="0" dirty="0">
                <a:solidFill>
                  <a:srgbClr val="D4D4D4"/>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SqlCommand</a:t>
            </a:r>
            <a:r>
              <a:rPr lang="en-US" sz="1600" b="0" dirty="0">
                <a:solidFill>
                  <a:srgbClr val="D4D4D4"/>
                </a:solidFill>
                <a:effectLst/>
                <a:latin typeface="Consolas" panose="020B0609020204030204" pitchFamily="49" charset="0"/>
              </a:rPr>
              <a:t>(</a:t>
            </a:r>
            <a:r>
              <a:rPr lang="en-US" sz="1600" b="0" dirty="0">
                <a:solidFill>
                  <a:srgbClr val="4EC9B0"/>
                </a:solidFill>
                <a:effectLst/>
                <a:latin typeface="Consolas" panose="020B0609020204030204" pitchFamily="49" charset="0"/>
              </a:rPr>
              <a:t>query</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connection</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object</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result</a:t>
            </a:r>
            <a:r>
              <a:rPr lang="en-US" sz="1600" b="0" dirty="0">
                <a:solidFill>
                  <a:srgbClr val="D4D4D4"/>
                </a:solidFill>
                <a:effectLst/>
                <a:latin typeface="Consolas" panose="020B0609020204030204" pitchFamily="49" charset="0"/>
              </a:rPr>
              <a:t> = </a:t>
            </a:r>
            <a:r>
              <a:rPr lang="en-US" sz="1600" b="0" dirty="0" err="1">
                <a:solidFill>
                  <a:srgbClr val="4EC9B0"/>
                </a:solidFill>
                <a:effectLst/>
                <a:latin typeface="Consolas" panose="020B0609020204030204" pitchFamily="49" charset="0"/>
              </a:rPr>
              <a:t>command</a:t>
            </a:r>
            <a:r>
              <a:rPr lang="en-US" sz="1600" b="0" dirty="0" err="1">
                <a:solidFill>
                  <a:srgbClr val="D4D4D4"/>
                </a:solidFill>
                <a:effectLst/>
                <a:latin typeface="Consolas" panose="020B0609020204030204" pitchFamily="49" charset="0"/>
              </a:rPr>
              <a:t>.</a:t>
            </a:r>
            <a:r>
              <a:rPr lang="en-US" sz="1600" b="0" dirty="0" err="1">
                <a:solidFill>
                  <a:srgbClr val="4EC9B0"/>
                </a:solidFill>
                <a:effectLst/>
                <a:latin typeface="Consolas" panose="020B0609020204030204" pitchFamily="49" charset="0"/>
              </a:rPr>
              <a:t>ExecuteScalar</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int</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count</a:t>
            </a:r>
            <a:r>
              <a:rPr lang="en-US" sz="1600" b="0" dirty="0">
                <a:solidFill>
                  <a:srgbClr val="D4D4D4"/>
                </a:solidFill>
                <a:effectLst/>
                <a:latin typeface="Consolas" panose="020B0609020204030204" pitchFamily="49" charset="0"/>
              </a:rPr>
              <a:t> = </a:t>
            </a:r>
            <a:r>
              <a:rPr lang="en-US" sz="1600" b="0" dirty="0">
                <a:solidFill>
                  <a:srgbClr val="9CDCFE"/>
                </a:solidFill>
                <a:effectLst/>
                <a:latin typeface="Consolas" panose="020B0609020204030204" pitchFamily="49" charset="0"/>
              </a:rPr>
              <a:t>Convert</a:t>
            </a:r>
            <a:r>
              <a:rPr lang="en-US" sz="1600" b="0" dirty="0">
                <a:solidFill>
                  <a:srgbClr val="D4D4D4"/>
                </a:solidFill>
                <a:effectLst/>
                <a:latin typeface="Consolas" panose="020B0609020204030204" pitchFamily="49" charset="0"/>
              </a:rPr>
              <a:t>.</a:t>
            </a:r>
            <a:r>
              <a:rPr lang="en-US" sz="1600" b="0" dirty="0">
                <a:solidFill>
                  <a:srgbClr val="DCDCAA"/>
                </a:solidFill>
                <a:effectLst/>
                <a:latin typeface="Consolas" panose="020B0609020204030204" pitchFamily="49" charset="0"/>
              </a:rPr>
              <a:t>ToInt32</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result</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Console</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WriteLine</a:t>
            </a:r>
            <a:r>
              <a:rPr lang="en-US" sz="1600" b="0" dirty="0">
                <a:solidFill>
                  <a:srgbClr val="D4D4D4"/>
                </a:solidFill>
                <a:effectLst/>
                <a:latin typeface="Consolas" panose="020B0609020204030204" pitchFamily="49" charset="0"/>
              </a:rPr>
              <a:t>(</a:t>
            </a:r>
            <a:r>
              <a:rPr lang="en-US" sz="1600" b="0" dirty="0">
                <a:solidFill>
                  <a:srgbClr val="CE9178"/>
                </a:solidFill>
                <a:effectLst/>
                <a:latin typeface="Consolas" panose="020B0609020204030204" pitchFamily="49" charset="0"/>
              </a:rPr>
              <a:t>"Total Count: "</a:t>
            </a:r>
            <a:r>
              <a:rPr lang="en-US" sz="1600" b="0" dirty="0">
                <a:solidFill>
                  <a:srgbClr val="D4D4D4"/>
                </a:solidFill>
                <a:effectLst/>
                <a:latin typeface="Consolas" panose="020B0609020204030204" pitchFamily="49" charset="0"/>
              </a:rPr>
              <a:t> + </a:t>
            </a:r>
            <a:r>
              <a:rPr lang="en-US" sz="1600" b="0" dirty="0">
                <a:solidFill>
                  <a:srgbClr val="9CDCFE"/>
                </a:solidFill>
                <a:effectLst/>
                <a:latin typeface="Consolas" panose="020B0609020204030204" pitchFamily="49" charset="0"/>
              </a:rPr>
              <a:t>count</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a:t>
            </a:r>
          </a:p>
          <a:p>
            <a:br>
              <a:rPr lang="en-US" sz="1600" b="0" dirty="0">
                <a:solidFill>
                  <a:srgbClr val="D4D4D4"/>
                </a:solidFill>
                <a:effectLst/>
                <a:latin typeface="Consolas" panose="020B0609020204030204" pitchFamily="49" charset="0"/>
              </a:rPr>
            </a:br>
            <a:endParaRPr lang="en-US" sz="1600" b="0" dirty="0">
              <a:solidFill>
                <a:srgbClr val="D4D4D4"/>
              </a:solidFill>
              <a:effectLst/>
              <a:latin typeface="Consolas" panose="020B0609020204030204" pitchFamily="49" charset="0"/>
            </a:endParaRPr>
          </a:p>
        </p:txBody>
      </p:sp>
      <p:sp>
        <p:nvSpPr>
          <p:cNvPr id="3" name="TextBox 2">
            <a:extLst>
              <a:ext uri="{FF2B5EF4-FFF2-40B4-BE49-F238E27FC236}">
                <a16:creationId xmlns:a16="http://schemas.microsoft.com/office/drawing/2014/main" id="{1C0A8AED-3E2E-A239-8C64-5AD7EB1FB6B7}"/>
              </a:ext>
            </a:extLst>
          </p:cNvPr>
          <p:cNvSpPr txBox="1"/>
          <p:nvPr/>
        </p:nvSpPr>
        <p:spPr>
          <a:xfrm>
            <a:off x="423298" y="1778557"/>
            <a:ext cx="2371411" cy="46166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rgbClr val="D1D5DB"/>
                </a:solidFill>
                <a:effectLst/>
                <a:latin typeface="Söhne"/>
              </a:rPr>
              <a:t>ExecuteScalar</a:t>
            </a:r>
            <a:endParaRPr kumimoji="0" lang="en-US" altLang="en-US" sz="12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676263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3A618F-8A0A-D7EF-222D-21A5F2FAD8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1999" cy="6858000"/>
          </a:xfrm>
          <a:prstGeom prst="rect">
            <a:avLst/>
          </a:prstGeom>
        </p:spPr>
      </p:pic>
    </p:spTree>
    <p:extLst>
      <p:ext uri="{BB962C8B-B14F-4D97-AF65-F5344CB8AC3E}">
        <p14:creationId xmlns:p14="http://schemas.microsoft.com/office/powerpoint/2010/main" val="34025488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FE4D8BC-27B2-F5BE-EDBA-91850FC6A174}"/>
              </a:ext>
            </a:extLst>
          </p:cNvPr>
          <p:cNvSpPr txBox="1"/>
          <p:nvPr/>
        </p:nvSpPr>
        <p:spPr>
          <a:xfrm>
            <a:off x="0" y="2883159"/>
            <a:ext cx="12192000" cy="830997"/>
          </a:xfrm>
          <a:prstGeom prst="rect">
            <a:avLst/>
          </a:prstGeom>
          <a:noFill/>
        </p:spPr>
        <p:txBody>
          <a:bodyPr wrap="square">
            <a:spAutoFit/>
          </a:bodyPr>
          <a:lstStyle/>
          <a:p>
            <a:pPr algn="ctr"/>
            <a:r>
              <a:rPr lang="en-US" sz="4800" dirty="0"/>
              <a:t>ADO.NET: Exploring the Power of SQL</a:t>
            </a:r>
          </a:p>
        </p:txBody>
      </p:sp>
    </p:spTree>
    <p:extLst>
      <p:ext uri="{BB962C8B-B14F-4D97-AF65-F5344CB8AC3E}">
        <p14:creationId xmlns:p14="http://schemas.microsoft.com/office/powerpoint/2010/main" val="340501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EE1EC48-5F76-4197-AE39-031F36DC5A71}"/>
              </a:ext>
            </a:extLst>
          </p:cNvPr>
          <p:cNvSpPr txBox="1"/>
          <p:nvPr/>
        </p:nvSpPr>
        <p:spPr>
          <a:xfrm>
            <a:off x="3048778" y="3244334"/>
            <a:ext cx="6097554" cy="369332"/>
          </a:xfrm>
          <a:prstGeom prst="rect">
            <a:avLst/>
          </a:prstGeom>
          <a:noFill/>
        </p:spPr>
        <p:txBody>
          <a:bodyPr wrap="square">
            <a:spAutoFit/>
          </a:bodyPr>
          <a:lstStyle/>
          <a:p>
            <a:endParaRPr lang="en-US" dirty="0"/>
          </a:p>
        </p:txBody>
      </p:sp>
      <p:sp>
        <p:nvSpPr>
          <p:cNvPr id="12" name="TextBox 11">
            <a:extLst>
              <a:ext uri="{FF2B5EF4-FFF2-40B4-BE49-F238E27FC236}">
                <a16:creationId xmlns:a16="http://schemas.microsoft.com/office/drawing/2014/main" id="{CB2082A9-5E5A-06F5-D8B0-5532CBB49146}"/>
              </a:ext>
            </a:extLst>
          </p:cNvPr>
          <p:cNvSpPr txBox="1"/>
          <p:nvPr/>
        </p:nvSpPr>
        <p:spPr>
          <a:xfrm>
            <a:off x="477989" y="2257150"/>
            <a:ext cx="5348057" cy="1754326"/>
          </a:xfrm>
          <a:prstGeom prst="rect">
            <a:avLst/>
          </a:prstGeom>
          <a:noFill/>
        </p:spPr>
        <p:txBody>
          <a:bodyPr wrap="square">
            <a:spAutoFit/>
          </a:bodyPr>
          <a:lstStyle/>
          <a:p>
            <a:r>
              <a:rPr lang="en-US" b="1" dirty="0">
                <a:effectLst/>
              </a:rPr>
              <a:t>Introduction to ADO.NET</a:t>
            </a:r>
            <a:br>
              <a:rPr lang="en-US" dirty="0"/>
            </a:br>
            <a:r>
              <a:rPr lang="en-US" b="0" i="0" dirty="0">
                <a:solidFill>
                  <a:srgbClr val="D1D5DB"/>
                </a:solidFill>
                <a:effectLst/>
                <a:latin typeface="Söhne"/>
              </a:rPr>
              <a:t>ADO.NET stands for ActiveX Data Objects.NET. It is a data access technology in the Microsoft .NET Framework that provides a set of classes for accessing and manipulating data from different data sources, including databases, XML files, and more.</a:t>
            </a:r>
            <a:endParaRPr lang="en-US" dirty="0"/>
          </a:p>
        </p:txBody>
      </p:sp>
      <p:pic>
        <p:nvPicPr>
          <p:cNvPr id="14" name="Picture 13">
            <a:extLst>
              <a:ext uri="{FF2B5EF4-FFF2-40B4-BE49-F238E27FC236}">
                <a16:creationId xmlns:a16="http://schemas.microsoft.com/office/drawing/2014/main" id="{BECCF40C-762D-90F6-F0EF-2B0618A07F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8617" y="223874"/>
            <a:ext cx="5499717" cy="54997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83237205"/>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EB1B018-2886-D238-4212-BFC0D058A5D9}"/>
              </a:ext>
            </a:extLst>
          </p:cNvPr>
          <p:cNvSpPr txBox="1"/>
          <p:nvPr/>
        </p:nvSpPr>
        <p:spPr>
          <a:xfrm>
            <a:off x="479394" y="1855433"/>
            <a:ext cx="5752732" cy="3416320"/>
          </a:xfrm>
          <a:prstGeom prst="rect">
            <a:avLst/>
          </a:prstGeom>
          <a:noFill/>
        </p:spPr>
        <p:txBody>
          <a:bodyPr wrap="square">
            <a:spAutoFit/>
          </a:bodyPr>
          <a:lstStyle/>
          <a:p>
            <a:r>
              <a:rPr lang="en-US" b="1" dirty="0">
                <a:effectLst/>
              </a:rPr>
              <a:t>What is ADO.NET?</a:t>
            </a:r>
            <a:endParaRPr lang="en-US" b="1" dirty="0"/>
          </a:p>
          <a:p>
            <a:r>
              <a:rPr lang="en-US" dirty="0">
                <a:effectLst/>
              </a:rPr>
              <a:t>ADO.NET is a data access technology that provides a way to access and manipulate data from different sources. It is a part of the .NET framework and allows developers to interact with databases in a more efficient and effective way.</a:t>
            </a:r>
            <a:endParaRPr lang="en-US" dirty="0"/>
          </a:p>
          <a:p>
            <a:r>
              <a:rPr lang="en-US" dirty="0">
                <a:effectLst/>
              </a:rPr>
              <a:t>The purpose of ADO.NET is to provide a unified interface for accessing data from different types of data sources such as SQL Server, Oracle, MySQL, and others. ADO.NET also provides a set of classes that allow developers to create and manage connections, commands, and data adapters to retrieve and update data.</a:t>
            </a:r>
          </a:p>
        </p:txBody>
      </p:sp>
      <p:pic>
        <p:nvPicPr>
          <p:cNvPr id="7" name="Picture 6">
            <a:extLst>
              <a:ext uri="{FF2B5EF4-FFF2-40B4-BE49-F238E27FC236}">
                <a16:creationId xmlns:a16="http://schemas.microsoft.com/office/drawing/2014/main" id="{820CED68-101A-B77A-5C3E-8F9DA847DD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5864" y="749902"/>
            <a:ext cx="5179628" cy="51796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55244951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2B0BB4F-111D-F70D-E664-D6AAA89F0CDB}"/>
              </a:ext>
            </a:extLst>
          </p:cNvPr>
          <p:cNvSpPr txBox="1"/>
          <p:nvPr/>
        </p:nvSpPr>
        <p:spPr>
          <a:xfrm>
            <a:off x="532660" y="1340528"/>
            <a:ext cx="5563340" cy="4247317"/>
          </a:xfrm>
          <a:prstGeom prst="rect">
            <a:avLst/>
          </a:prstGeom>
          <a:noFill/>
        </p:spPr>
        <p:txBody>
          <a:bodyPr wrap="square">
            <a:spAutoFit/>
          </a:bodyPr>
          <a:lstStyle/>
          <a:p>
            <a:r>
              <a:rPr lang="en-US" b="1" dirty="0">
                <a:effectLst/>
              </a:rPr>
              <a:t>Dataset</a:t>
            </a:r>
            <a:endParaRPr lang="en-US" b="1" dirty="0"/>
          </a:p>
          <a:p>
            <a:r>
              <a:rPr lang="en-US" dirty="0">
                <a:effectLst/>
              </a:rPr>
              <a:t>A dataset is an in-memory representation of data retrieved from a data source. It consists of one or more tables, relationships between the tables, and constraints on the data. Datasets are a core component of ADO.NET and provide a disconnected, cached view of data that can be manipulated without affecting the underlying data source.</a:t>
            </a:r>
          </a:p>
          <a:p>
            <a:endParaRPr lang="en-US" dirty="0"/>
          </a:p>
          <a:p>
            <a:r>
              <a:rPr lang="en-US" dirty="0">
                <a:effectLst/>
              </a:rPr>
              <a:t>Datasets offer several benefits over other data access methods. They allow for easy navigation of complex data structures, support for offline processing, and improved performance through caching. Additionally, datasets can be used to enforce business rules and validate data before it is written back to the data source.</a:t>
            </a:r>
            <a:endParaRPr lang="en-US" dirty="0"/>
          </a:p>
        </p:txBody>
      </p:sp>
      <p:pic>
        <p:nvPicPr>
          <p:cNvPr id="7" name="Picture 6">
            <a:extLst>
              <a:ext uri="{FF2B5EF4-FFF2-40B4-BE49-F238E27FC236}">
                <a16:creationId xmlns:a16="http://schemas.microsoft.com/office/drawing/2014/main" id="{AA7F3F7B-D138-2493-44F9-EA62BB1BDC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1015" y="892944"/>
            <a:ext cx="4873101" cy="4873101"/>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2126723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11DFBF-B8E7-A4DA-BE5A-194808869128}"/>
              </a:ext>
            </a:extLst>
          </p:cNvPr>
          <p:cNvSpPr txBox="1"/>
          <p:nvPr/>
        </p:nvSpPr>
        <p:spPr>
          <a:xfrm>
            <a:off x="568171" y="1305341"/>
            <a:ext cx="5655075" cy="4247317"/>
          </a:xfrm>
          <a:prstGeom prst="rect">
            <a:avLst/>
          </a:prstGeom>
          <a:noFill/>
        </p:spPr>
        <p:txBody>
          <a:bodyPr wrap="square">
            <a:spAutoFit/>
          </a:bodyPr>
          <a:lstStyle/>
          <a:p>
            <a:r>
              <a:rPr lang="en-US" b="1" dirty="0">
                <a:effectLst/>
              </a:rPr>
              <a:t>Data Table</a:t>
            </a:r>
            <a:endParaRPr lang="en-US" b="1" dirty="0"/>
          </a:p>
          <a:p>
            <a:r>
              <a:rPr lang="en-US" dirty="0">
                <a:effectLst/>
              </a:rPr>
              <a:t>In ADO.NET, a data table is an in-memory representation of a database table. It consists of columns and rows, where each column represents a field in the table and each row represents a record. Data tables are used to store, manipulate, and retrieve data in a structured format.</a:t>
            </a:r>
          </a:p>
          <a:p>
            <a:endParaRPr lang="en-US" dirty="0"/>
          </a:p>
          <a:p>
            <a:r>
              <a:rPr lang="en-US" dirty="0">
                <a:effectLst/>
              </a:rPr>
              <a:t>The significance of data tables in ADO.NET lies in their ability to provide a disconnected and cached view of data. This means that once data is retrieved from a database and stored in a data table, it can be manipulated and worked with without requiring a constant connection to the database. This improves performance and reduces the load on the database server.</a:t>
            </a:r>
            <a:endParaRPr lang="en-US" dirty="0"/>
          </a:p>
        </p:txBody>
      </p:sp>
      <p:pic>
        <p:nvPicPr>
          <p:cNvPr id="7" name="Picture 6">
            <a:extLst>
              <a:ext uri="{FF2B5EF4-FFF2-40B4-BE49-F238E27FC236}">
                <a16:creationId xmlns:a16="http://schemas.microsoft.com/office/drawing/2014/main" id="{A9A22E24-E557-012C-A07D-FBFDA77F3F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1951" y="872600"/>
            <a:ext cx="5112798" cy="511279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68519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F8BA4A1-A00B-7A5D-1983-1992AC9CEDC9}"/>
              </a:ext>
            </a:extLst>
          </p:cNvPr>
          <p:cNvSpPr txBox="1"/>
          <p:nvPr/>
        </p:nvSpPr>
        <p:spPr>
          <a:xfrm>
            <a:off x="548935" y="1471646"/>
            <a:ext cx="4182860" cy="461665"/>
          </a:xfrm>
          <a:prstGeom prst="rect">
            <a:avLst/>
          </a:prstGeom>
          <a:noFill/>
        </p:spPr>
        <p:txBody>
          <a:bodyPr wrap="square" rtlCol="0">
            <a:spAutoFit/>
          </a:bodyPr>
          <a:lstStyle/>
          <a:p>
            <a:r>
              <a:rPr lang="en-US" sz="2400" dirty="0"/>
              <a:t>Database Specific Classes</a:t>
            </a:r>
          </a:p>
        </p:txBody>
      </p:sp>
      <p:sp>
        <p:nvSpPr>
          <p:cNvPr id="6" name="TextBox 5">
            <a:extLst>
              <a:ext uri="{FF2B5EF4-FFF2-40B4-BE49-F238E27FC236}">
                <a16:creationId xmlns:a16="http://schemas.microsoft.com/office/drawing/2014/main" id="{9E18EB5F-F3A4-3976-4B1A-13FF15ED9B76}"/>
              </a:ext>
            </a:extLst>
          </p:cNvPr>
          <p:cNvSpPr txBox="1"/>
          <p:nvPr/>
        </p:nvSpPr>
        <p:spPr>
          <a:xfrm>
            <a:off x="548935" y="2081748"/>
            <a:ext cx="5294644" cy="2031325"/>
          </a:xfrm>
          <a:prstGeom prst="rect">
            <a:avLst/>
          </a:prstGeom>
          <a:noFill/>
        </p:spPr>
        <p:txBody>
          <a:bodyPr wrap="square">
            <a:spAutoFit/>
          </a:bodyPr>
          <a:lstStyle/>
          <a:p>
            <a:pPr algn="l"/>
            <a:r>
              <a:rPr lang="en-US" b="0" i="0" dirty="0">
                <a:solidFill>
                  <a:srgbClr val="D1D5DB"/>
                </a:solidFill>
                <a:effectLst/>
                <a:latin typeface="Söhne"/>
              </a:rPr>
              <a:t>These database-specific classes in ADO.NET provide the necessary functionality to establish connections, execute commands, retrieve data, and update databases. They serve different purposes in the data access process and allow developers to effectively interact with various database systems in a consistent manner.</a:t>
            </a:r>
          </a:p>
        </p:txBody>
      </p:sp>
      <p:pic>
        <p:nvPicPr>
          <p:cNvPr id="3" name="Picture 2">
            <a:extLst>
              <a:ext uri="{FF2B5EF4-FFF2-40B4-BE49-F238E27FC236}">
                <a16:creationId xmlns:a16="http://schemas.microsoft.com/office/drawing/2014/main" id="{DC9418FC-F3D1-3ACC-3259-B97D41AF4B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8421" y="346230"/>
            <a:ext cx="5294644" cy="52946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47544798"/>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E18EB5F-F3A4-3976-4B1A-13FF15ED9B76}"/>
              </a:ext>
            </a:extLst>
          </p:cNvPr>
          <p:cNvSpPr txBox="1"/>
          <p:nvPr/>
        </p:nvSpPr>
        <p:spPr>
          <a:xfrm>
            <a:off x="548935" y="2081748"/>
            <a:ext cx="5328080" cy="2308324"/>
          </a:xfrm>
          <a:prstGeom prst="rect">
            <a:avLst/>
          </a:prstGeom>
          <a:noFill/>
        </p:spPr>
        <p:txBody>
          <a:bodyPr wrap="square">
            <a:spAutoFit/>
          </a:bodyPr>
          <a:lstStyle/>
          <a:p>
            <a:pPr algn="l"/>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Represents a connection to a specific database server, such as SQL Server.</a:t>
            </a:r>
          </a:p>
          <a:p>
            <a:pPr algn="l">
              <a:buFont typeface="Arial" panose="020B0604020202020204" pitchFamily="34" charset="0"/>
              <a:buChar char="•"/>
            </a:pPr>
            <a:r>
              <a:rPr lang="en-US" b="0" i="0" dirty="0">
                <a:solidFill>
                  <a:srgbClr val="D1D5DB"/>
                </a:solidFill>
                <a:effectLst/>
                <a:latin typeface="Söhne"/>
              </a:rPr>
              <a:t>Provides methods and properties for establishing and managing the database connection.</a:t>
            </a:r>
          </a:p>
          <a:p>
            <a:pPr algn="l">
              <a:buFont typeface="Arial" panose="020B0604020202020204" pitchFamily="34" charset="0"/>
              <a:buChar char="•"/>
            </a:pPr>
            <a:r>
              <a:rPr lang="en-US" b="0" i="0" dirty="0">
                <a:solidFill>
                  <a:srgbClr val="D1D5DB"/>
                </a:solidFill>
                <a:effectLst/>
                <a:latin typeface="Söhne"/>
              </a:rPr>
              <a:t>Allows you to open and close the connection, set connection-specific properties, and perform other connection-related operations.</a:t>
            </a:r>
          </a:p>
        </p:txBody>
      </p:sp>
      <p:sp>
        <p:nvSpPr>
          <p:cNvPr id="18" name="Rectangle: Top Corners One Rounded and One Snipped 17">
            <a:extLst>
              <a:ext uri="{FF2B5EF4-FFF2-40B4-BE49-F238E27FC236}">
                <a16:creationId xmlns:a16="http://schemas.microsoft.com/office/drawing/2014/main" id="{2892A741-1461-A56B-3B68-C726E3AFA93F}"/>
              </a:ext>
            </a:extLst>
          </p:cNvPr>
          <p:cNvSpPr/>
          <p:nvPr/>
        </p:nvSpPr>
        <p:spPr>
          <a:xfrm>
            <a:off x="6314986" y="239684"/>
            <a:ext cx="5518948" cy="6258744"/>
          </a:xfrm>
          <a:prstGeom prst="snipRoundRect">
            <a:avLst/>
          </a:prstGeom>
          <a:ln/>
        </p:spPr>
        <p:style>
          <a:lnRef idx="0">
            <a:schemeClr val="dk1"/>
          </a:lnRef>
          <a:fillRef idx="3">
            <a:schemeClr val="dk1"/>
          </a:fillRef>
          <a:effectRef idx="3">
            <a:schemeClr val="dk1"/>
          </a:effectRef>
          <a:fontRef idx="minor">
            <a:schemeClr val="lt1"/>
          </a:fontRef>
        </p:style>
        <p:txBody>
          <a:bodyPr rtlCol="0" anchor="ctr"/>
          <a:lstStyle/>
          <a:p>
            <a:r>
              <a:rPr lang="en-US" sz="1800" b="0" dirty="0">
                <a:solidFill>
                  <a:srgbClr val="C586C0"/>
                </a:solidFill>
                <a:effectLst/>
                <a:latin typeface="Consolas" panose="020B0609020204030204" pitchFamily="49" charset="0"/>
              </a:rPr>
              <a:t>using</a:t>
            </a:r>
            <a:r>
              <a:rPr lang="en-US" sz="1800" b="0" dirty="0">
                <a:solidFill>
                  <a:srgbClr val="D4D4D4"/>
                </a:solidFill>
                <a:effectLst/>
                <a:latin typeface="Consolas" panose="020B0609020204030204" pitchFamily="49" charset="0"/>
              </a:rPr>
              <a:t> </a:t>
            </a:r>
            <a:r>
              <a:rPr lang="en-US" sz="1800" b="0" dirty="0" err="1">
                <a:solidFill>
                  <a:srgbClr val="4EC9B0"/>
                </a:solidFill>
                <a:effectLst/>
                <a:latin typeface="Consolas" panose="020B0609020204030204" pitchFamily="49" charset="0"/>
              </a:rPr>
              <a:t>System</a:t>
            </a:r>
            <a:r>
              <a:rPr lang="en-US" sz="1800" b="0" dirty="0" err="1">
                <a:solidFill>
                  <a:srgbClr val="D4D4D4"/>
                </a:solidFill>
                <a:effectLst/>
                <a:latin typeface="Consolas" panose="020B0609020204030204" pitchFamily="49" charset="0"/>
              </a:rPr>
              <a:t>.</a:t>
            </a:r>
            <a:r>
              <a:rPr lang="en-US" sz="1800" b="0" dirty="0" err="1">
                <a:solidFill>
                  <a:srgbClr val="4EC9B0"/>
                </a:solidFill>
                <a:effectLst/>
                <a:latin typeface="Consolas" panose="020B0609020204030204" pitchFamily="49" charset="0"/>
              </a:rPr>
              <a:t>Data</a:t>
            </a:r>
            <a:r>
              <a:rPr lang="en-US" sz="1800" b="0" dirty="0" err="1">
                <a:solidFill>
                  <a:srgbClr val="D4D4D4"/>
                </a:solidFill>
                <a:effectLst/>
                <a:latin typeface="Consolas" panose="020B0609020204030204" pitchFamily="49" charset="0"/>
              </a:rPr>
              <a:t>.</a:t>
            </a:r>
            <a:r>
              <a:rPr lang="en-US" sz="1800" b="0" dirty="0" err="1">
                <a:solidFill>
                  <a:srgbClr val="4EC9B0"/>
                </a:solidFill>
                <a:effectLst/>
                <a:latin typeface="Consolas" panose="020B0609020204030204" pitchFamily="49" charset="0"/>
              </a:rPr>
              <a:t>SqlClient</a:t>
            </a:r>
            <a:r>
              <a:rPr lang="en-US" sz="1800" b="0" dirty="0">
                <a:solidFill>
                  <a:srgbClr val="D4D4D4"/>
                </a:solidFill>
                <a:effectLst/>
                <a:latin typeface="Consolas" panose="020B0609020204030204" pitchFamily="49" charset="0"/>
              </a:rPr>
              <a:t>;</a:t>
            </a:r>
          </a:p>
          <a:p>
            <a:r>
              <a:rPr lang="en-US" sz="1800" b="0" dirty="0">
                <a:solidFill>
                  <a:srgbClr val="6A9955"/>
                </a:solidFill>
                <a:effectLst/>
                <a:latin typeface="Consolas" panose="020B0609020204030204" pitchFamily="49" charset="0"/>
              </a:rPr>
              <a:t>// Create a connection string</a:t>
            </a:r>
            <a:endParaRPr lang="en-US" sz="1800" b="0" dirty="0">
              <a:solidFill>
                <a:srgbClr val="D4D4D4"/>
              </a:solidFill>
              <a:effectLst/>
              <a:latin typeface="Consolas" panose="020B0609020204030204" pitchFamily="49" charset="0"/>
            </a:endParaRPr>
          </a:p>
          <a:p>
            <a:r>
              <a:rPr lang="en-US" sz="1800" b="0" dirty="0">
                <a:solidFill>
                  <a:srgbClr val="569CD6"/>
                </a:solidFill>
                <a:effectLst/>
                <a:latin typeface="Consolas" panose="020B0609020204030204" pitchFamily="49" charset="0"/>
              </a:rPr>
              <a:t>string</a:t>
            </a:r>
            <a:r>
              <a:rPr lang="en-US" sz="1800" b="0" dirty="0">
                <a:solidFill>
                  <a:srgbClr val="D4D4D4"/>
                </a:solidFill>
                <a:effectLst/>
                <a:latin typeface="Consolas" panose="020B0609020204030204" pitchFamily="49" charset="0"/>
              </a:rPr>
              <a:t> </a:t>
            </a:r>
            <a:r>
              <a:rPr lang="en-US" sz="1800" b="0" dirty="0" err="1">
                <a:solidFill>
                  <a:srgbClr val="9CDCFE"/>
                </a:solidFill>
                <a:effectLst/>
                <a:latin typeface="Consolas" panose="020B0609020204030204" pitchFamily="49" charset="0"/>
              </a:rPr>
              <a:t>connectionString</a:t>
            </a:r>
            <a:r>
              <a:rPr lang="en-US" sz="1800" b="0" dirty="0">
                <a:solidFill>
                  <a:srgbClr val="D4D4D4"/>
                </a:solidFill>
                <a:effectLst/>
                <a:latin typeface="Consolas" panose="020B0609020204030204" pitchFamily="49" charset="0"/>
              </a:rPr>
              <a:t> = </a:t>
            </a:r>
            <a:r>
              <a:rPr lang="en-US" sz="1800" b="0" dirty="0">
                <a:solidFill>
                  <a:srgbClr val="CE9178"/>
                </a:solidFill>
                <a:effectLst/>
                <a:latin typeface="Consolas" panose="020B0609020204030204" pitchFamily="49" charset="0"/>
              </a:rPr>
              <a:t>"Data Source=</a:t>
            </a:r>
            <a:r>
              <a:rPr lang="en-US" sz="1800" b="0" dirty="0" err="1">
                <a:solidFill>
                  <a:srgbClr val="CE9178"/>
                </a:solidFill>
                <a:effectLst/>
                <a:latin typeface="Consolas" panose="020B0609020204030204" pitchFamily="49" charset="0"/>
              </a:rPr>
              <a:t>ServerName;Initial</a:t>
            </a:r>
            <a:r>
              <a:rPr lang="en-US" sz="1800" b="0" dirty="0">
                <a:solidFill>
                  <a:srgbClr val="CE9178"/>
                </a:solidFill>
                <a:effectLst/>
                <a:latin typeface="Consolas" panose="020B0609020204030204" pitchFamily="49" charset="0"/>
              </a:rPr>
              <a:t> Catalog=</a:t>
            </a:r>
            <a:r>
              <a:rPr lang="en-US" sz="1800" b="0" dirty="0" err="1">
                <a:solidFill>
                  <a:srgbClr val="CE9178"/>
                </a:solidFill>
                <a:effectLst/>
                <a:latin typeface="Consolas" panose="020B0609020204030204" pitchFamily="49" charset="0"/>
              </a:rPr>
              <a:t>DatabaseName;User</a:t>
            </a:r>
            <a:r>
              <a:rPr lang="en-US" sz="1800" b="0" dirty="0">
                <a:solidFill>
                  <a:srgbClr val="CE9178"/>
                </a:solidFill>
                <a:effectLst/>
                <a:latin typeface="Consolas" panose="020B0609020204030204" pitchFamily="49" charset="0"/>
              </a:rPr>
              <a:t> ID=</a:t>
            </a:r>
            <a:r>
              <a:rPr lang="en-US" sz="1800" b="0" dirty="0" err="1">
                <a:solidFill>
                  <a:srgbClr val="CE9178"/>
                </a:solidFill>
                <a:effectLst/>
                <a:latin typeface="Consolas" panose="020B0609020204030204" pitchFamily="49" charset="0"/>
              </a:rPr>
              <a:t>Username;Password</a:t>
            </a:r>
            <a:r>
              <a:rPr lang="en-US" sz="1800" b="0" dirty="0">
                <a:solidFill>
                  <a:srgbClr val="CE9178"/>
                </a:solidFill>
                <a:effectLst/>
                <a:latin typeface="Consolas" panose="020B0609020204030204" pitchFamily="49" charset="0"/>
              </a:rPr>
              <a:t>=Password"</a:t>
            </a:r>
            <a:r>
              <a:rPr lang="en-US" sz="1800" b="0" dirty="0">
                <a:solidFill>
                  <a:srgbClr val="D4D4D4"/>
                </a:solidFill>
                <a:effectLst/>
                <a:latin typeface="Consolas" panose="020B0609020204030204" pitchFamily="49" charset="0"/>
              </a:rPr>
              <a:t>;</a:t>
            </a:r>
          </a:p>
          <a:p>
            <a:br>
              <a:rPr lang="en-US" sz="1800" b="0" dirty="0">
                <a:solidFill>
                  <a:srgbClr val="D4D4D4"/>
                </a:solidFill>
                <a:effectLst/>
                <a:latin typeface="Consolas" panose="020B0609020204030204" pitchFamily="49" charset="0"/>
              </a:rPr>
            </a:br>
            <a:r>
              <a:rPr lang="en-US" sz="1800" b="0" dirty="0">
                <a:solidFill>
                  <a:srgbClr val="6A9955"/>
                </a:solidFill>
                <a:effectLst/>
                <a:latin typeface="Consolas" panose="020B0609020204030204" pitchFamily="49" charset="0"/>
              </a:rPr>
              <a:t>// Create a </a:t>
            </a:r>
            <a:r>
              <a:rPr lang="en-US" sz="1800" b="0" dirty="0" err="1">
                <a:solidFill>
                  <a:srgbClr val="6A9955"/>
                </a:solidFill>
                <a:effectLst/>
                <a:latin typeface="Consolas" panose="020B0609020204030204" pitchFamily="49" charset="0"/>
              </a:rPr>
              <a:t>SqlConnection</a:t>
            </a:r>
            <a:r>
              <a:rPr lang="en-US" sz="1800" b="0" dirty="0">
                <a:solidFill>
                  <a:srgbClr val="6A9955"/>
                </a:solidFill>
                <a:effectLst/>
                <a:latin typeface="Consolas" panose="020B0609020204030204" pitchFamily="49" charset="0"/>
              </a:rPr>
              <a:t> object</a:t>
            </a:r>
            <a:endParaRPr lang="en-US" sz="1800" b="0" dirty="0">
              <a:solidFill>
                <a:srgbClr val="D4D4D4"/>
              </a:solidFill>
              <a:effectLst/>
              <a:latin typeface="Consolas" panose="020B0609020204030204" pitchFamily="49" charset="0"/>
            </a:endParaRPr>
          </a:p>
          <a:p>
            <a:r>
              <a:rPr lang="en-US" sz="1800" b="0" dirty="0">
                <a:solidFill>
                  <a:srgbClr val="C586C0"/>
                </a:solidFill>
                <a:effectLst/>
                <a:latin typeface="Consolas" panose="020B0609020204030204" pitchFamily="49" charset="0"/>
              </a:rPr>
              <a:t>using</a:t>
            </a:r>
            <a:r>
              <a:rPr lang="en-US" sz="1800" b="0" dirty="0">
                <a:solidFill>
                  <a:srgbClr val="D4D4D4"/>
                </a:solidFill>
                <a:effectLst/>
                <a:latin typeface="Consolas" panose="020B0609020204030204" pitchFamily="49" charset="0"/>
              </a:rPr>
              <a:t> (</a:t>
            </a:r>
            <a:r>
              <a:rPr lang="en-US" sz="1800" b="0" dirty="0" err="1">
                <a:solidFill>
                  <a:srgbClr val="4EC9B0"/>
                </a:solidFill>
                <a:effectLst/>
                <a:latin typeface="Consolas" panose="020B0609020204030204" pitchFamily="49" charset="0"/>
              </a:rPr>
              <a:t>SqlConnection</a:t>
            </a:r>
            <a:r>
              <a:rPr lang="en-US" sz="1800" b="0" dirty="0">
                <a:solidFill>
                  <a:srgbClr val="D4D4D4"/>
                </a:solidFill>
                <a:effectLst/>
                <a:latin typeface="Consolas" panose="020B0609020204030204" pitchFamily="49" charset="0"/>
              </a:rPr>
              <a:t> </a:t>
            </a:r>
            <a:r>
              <a:rPr lang="en-US" sz="1800" b="0" dirty="0">
                <a:solidFill>
                  <a:srgbClr val="4EC9B0"/>
                </a:solidFill>
                <a:effectLst/>
                <a:latin typeface="Consolas" panose="020B0609020204030204" pitchFamily="49" charset="0"/>
              </a:rPr>
              <a:t>connection</a:t>
            </a:r>
            <a:r>
              <a:rPr lang="en-US" sz="1800" b="0" dirty="0">
                <a:solidFill>
                  <a:srgbClr val="D4D4D4"/>
                </a:solidFill>
                <a:effectLst/>
                <a:latin typeface="Consolas" panose="020B0609020204030204" pitchFamily="49" charset="0"/>
              </a:rPr>
              <a:t> = </a:t>
            </a:r>
            <a:r>
              <a:rPr lang="en-US" sz="1800" b="0" dirty="0">
                <a:solidFill>
                  <a:srgbClr val="4EC9B0"/>
                </a:solidFill>
                <a:effectLst/>
                <a:latin typeface="Consolas" panose="020B0609020204030204" pitchFamily="49" charset="0"/>
              </a:rPr>
              <a:t>new</a:t>
            </a:r>
            <a:r>
              <a:rPr lang="en-US" sz="1800" b="0" dirty="0">
                <a:solidFill>
                  <a:srgbClr val="D4D4D4"/>
                </a:solidFill>
                <a:effectLst/>
                <a:latin typeface="Consolas" panose="020B0609020204030204" pitchFamily="49" charset="0"/>
              </a:rPr>
              <a:t> </a:t>
            </a:r>
            <a:r>
              <a:rPr lang="en-US" sz="1800" b="0" dirty="0" err="1">
                <a:solidFill>
                  <a:srgbClr val="4EC9B0"/>
                </a:solidFill>
                <a:effectLst/>
                <a:latin typeface="Consolas" panose="020B0609020204030204" pitchFamily="49" charset="0"/>
              </a:rPr>
              <a:t>SqlConnection</a:t>
            </a:r>
            <a:r>
              <a:rPr lang="en-US" sz="1800" b="0" dirty="0">
                <a:solidFill>
                  <a:srgbClr val="D4D4D4"/>
                </a:solidFill>
                <a:effectLst/>
                <a:latin typeface="Consolas" panose="020B0609020204030204" pitchFamily="49" charset="0"/>
              </a:rPr>
              <a:t>(</a:t>
            </a:r>
            <a:r>
              <a:rPr lang="en-US" sz="1800" b="0" dirty="0" err="1">
                <a:solidFill>
                  <a:srgbClr val="4EC9B0"/>
                </a:solidFill>
                <a:effectLst/>
                <a:latin typeface="Consolas" panose="020B0609020204030204" pitchFamily="49" charset="0"/>
              </a:rPr>
              <a:t>connectionString</a:t>
            </a:r>
            <a:r>
              <a:rPr lang="en-US" sz="1800" b="0" dirty="0">
                <a:solidFill>
                  <a:srgbClr val="D4D4D4"/>
                </a:solidFill>
                <a:effectLst/>
                <a:latin typeface="Consolas" panose="020B0609020204030204" pitchFamily="49" charset="0"/>
              </a:rPr>
              <a:t>))</a:t>
            </a:r>
          </a:p>
          <a:p>
            <a:r>
              <a:rPr lang="en-US" sz="1800" b="0" dirty="0">
                <a:solidFill>
                  <a:srgbClr val="D4D4D4"/>
                </a:solidFill>
                <a:effectLst/>
                <a:latin typeface="Consolas" panose="020B0609020204030204" pitchFamily="49" charset="0"/>
              </a:rPr>
              <a:t>{</a:t>
            </a:r>
          </a:p>
          <a:p>
            <a:r>
              <a:rPr lang="en-US" sz="1800" b="0" dirty="0">
                <a:solidFill>
                  <a:srgbClr val="D4D4D4"/>
                </a:solidFill>
                <a:effectLst/>
                <a:latin typeface="Consolas" panose="020B0609020204030204" pitchFamily="49" charset="0"/>
              </a:rPr>
              <a:t>    </a:t>
            </a:r>
            <a:r>
              <a:rPr lang="en-US" sz="1800" b="0" dirty="0">
                <a:solidFill>
                  <a:srgbClr val="6A9955"/>
                </a:solidFill>
                <a:effectLst/>
                <a:latin typeface="Consolas" panose="020B0609020204030204" pitchFamily="49" charset="0"/>
              </a:rPr>
              <a:t>// Open the connection</a:t>
            </a:r>
            <a:endParaRPr lang="en-US" sz="1800" b="0" dirty="0">
              <a:solidFill>
                <a:srgbClr val="D4D4D4"/>
              </a:solidFill>
              <a:effectLst/>
              <a:latin typeface="Consolas" panose="020B0609020204030204" pitchFamily="49" charset="0"/>
            </a:endParaRPr>
          </a:p>
          <a:p>
            <a:r>
              <a:rPr lang="en-US" sz="1800" b="0" dirty="0">
                <a:solidFill>
                  <a:srgbClr val="D4D4D4"/>
                </a:solidFill>
                <a:effectLst/>
                <a:latin typeface="Consolas" panose="020B0609020204030204" pitchFamily="49" charset="0"/>
              </a:rPr>
              <a:t>    </a:t>
            </a:r>
            <a:r>
              <a:rPr lang="en-US" sz="1800" b="0" dirty="0" err="1">
                <a:solidFill>
                  <a:srgbClr val="4EC9B0"/>
                </a:solidFill>
                <a:effectLst/>
                <a:latin typeface="Consolas" panose="020B0609020204030204" pitchFamily="49" charset="0"/>
              </a:rPr>
              <a:t>connection</a:t>
            </a:r>
            <a:r>
              <a:rPr lang="en-US" sz="1800" b="0" dirty="0" err="1">
                <a:solidFill>
                  <a:srgbClr val="D4D4D4"/>
                </a:solidFill>
                <a:effectLst/>
                <a:latin typeface="Consolas" panose="020B0609020204030204" pitchFamily="49" charset="0"/>
              </a:rPr>
              <a:t>.</a:t>
            </a:r>
            <a:r>
              <a:rPr lang="en-US" sz="1800" b="0" dirty="0" err="1">
                <a:solidFill>
                  <a:srgbClr val="4EC9B0"/>
                </a:solidFill>
                <a:effectLst/>
                <a:latin typeface="Consolas" panose="020B0609020204030204" pitchFamily="49" charset="0"/>
              </a:rPr>
              <a:t>Open</a:t>
            </a:r>
            <a:r>
              <a:rPr lang="en-US" sz="1800" b="0" dirty="0">
                <a:solidFill>
                  <a:srgbClr val="D4D4D4"/>
                </a:solidFill>
                <a:effectLst/>
                <a:latin typeface="Consolas" panose="020B0609020204030204" pitchFamily="49" charset="0"/>
              </a:rPr>
              <a:t>();</a:t>
            </a:r>
          </a:p>
          <a:p>
            <a:r>
              <a:rPr lang="en-US" sz="1800" b="0" dirty="0">
                <a:solidFill>
                  <a:srgbClr val="D4D4D4"/>
                </a:solidFill>
                <a:effectLst/>
                <a:latin typeface="Consolas" panose="020B0609020204030204" pitchFamily="49" charset="0"/>
              </a:rPr>
              <a:t>}</a:t>
            </a:r>
          </a:p>
          <a:p>
            <a:br>
              <a:rPr lang="en-US" sz="1800" b="0" dirty="0">
                <a:solidFill>
                  <a:srgbClr val="D4D4D4"/>
                </a:solidFill>
                <a:effectLst/>
                <a:latin typeface="Consolas" panose="020B0609020204030204" pitchFamily="49" charset="0"/>
              </a:rPr>
            </a:br>
            <a:endParaRPr lang="en-US" sz="1800" b="0" dirty="0">
              <a:solidFill>
                <a:srgbClr val="D4D4D4"/>
              </a:solidFill>
              <a:effectLst/>
              <a:latin typeface="Consolas" panose="020B0609020204030204" pitchFamily="49" charset="0"/>
            </a:endParaRPr>
          </a:p>
          <a:p>
            <a:pPr algn="ctr"/>
            <a:endParaRPr lang="en-US" dirty="0"/>
          </a:p>
        </p:txBody>
      </p:sp>
      <p:sp>
        <p:nvSpPr>
          <p:cNvPr id="19" name="TextBox 18">
            <a:extLst>
              <a:ext uri="{FF2B5EF4-FFF2-40B4-BE49-F238E27FC236}">
                <a16:creationId xmlns:a16="http://schemas.microsoft.com/office/drawing/2014/main" id="{1ACE29FD-B6F6-E5F7-1445-597FC4C9EC2C}"/>
              </a:ext>
            </a:extLst>
          </p:cNvPr>
          <p:cNvSpPr txBox="1"/>
          <p:nvPr/>
        </p:nvSpPr>
        <p:spPr>
          <a:xfrm>
            <a:off x="548935" y="1758582"/>
            <a:ext cx="2763297" cy="646331"/>
          </a:xfrm>
          <a:prstGeom prst="rect">
            <a:avLst/>
          </a:prstGeom>
          <a:noFill/>
        </p:spPr>
        <p:txBody>
          <a:bodyPr wrap="square" rtlCol="0">
            <a:spAutoFit/>
          </a:bodyPr>
          <a:lstStyle/>
          <a:p>
            <a:r>
              <a:rPr lang="en-US" b="0" i="0" dirty="0" err="1">
                <a:solidFill>
                  <a:srgbClr val="D1D5DB"/>
                </a:solidFill>
                <a:effectLst/>
                <a:latin typeface="Söhne"/>
              </a:rPr>
              <a:t>SqlConnection</a:t>
            </a:r>
            <a:endParaRPr lang="en-US" dirty="0">
              <a:solidFill>
                <a:srgbClr val="D1D5DB"/>
              </a:solidFill>
              <a:latin typeface="Söhne"/>
            </a:endParaRPr>
          </a:p>
          <a:p>
            <a:endParaRPr lang="en-US" dirty="0"/>
          </a:p>
        </p:txBody>
      </p:sp>
    </p:spTree>
    <p:extLst>
      <p:ext uri="{BB962C8B-B14F-4D97-AF65-F5344CB8AC3E}">
        <p14:creationId xmlns:p14="http://schemas.microsoft.com/office/powerpoint/2010/main" val="341432825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3B7C8E-92C3-39AD-60AB-78ED509061DF}"/>
              </a:ext>
            </a:extLst>
          </p:cNvPr>
          <p:cNvSpPr txBox="1"/>
          <p:nvPr/>
        </p:nvSpPr>
        <p:spPr>
          <a:xfrm>
            <a:off x="650289" y="2238004"/>
            <a:ext cx="5297750" cy="2031325"/>
          </a:xfrm>
          <a:prstGeom prst="rect">
            <a:avLst/>
          </a:prstGeom>
          <a:noFill/>
        </p:spPr>
        <p:txBody>
          <a:bodyPr wrap="square">
            <a:spAutoFit/>
          </a:bodyPr>
          <a:lstStyle/>
          <a:p>
            <a:pPr algn="l">
              <a:buFont typeface="Arial" panose="020B0604020202020204" pitchFamily="34" charset="0"/>
              <a:buChar char="•"/>
            </a:pPr>
            <a:r>
              <a:rPr lang="en-US" b="0" i="0" dirty="0">
                <a:solidFill>
                  <a:srgbClr val="D1D5DB"/>
                </a:solidFill>
                <a:effectLst/>
                <a:latin typeface="Söhne"/>
              </a:rPr>
              <a:t>Represents a SQL statement or a stored procedure to be executed against a database.</a:t>
            </a:r>
          </a:p>
          <a:p>
            <a:pPr algn="l">
              <a:buFont typeface="Arial" panose="020B0604020202020204" pitchFamily="34" charset="0"/>
              <a:buChar char="•"/>
            </a:pPr>
            <a:r>
              <a:rPr lang="en-US" b="0" i="0" dirty="0">
                <a:solidFill>
                  <a:srgbClr val="D1D5DB"/>
                </a:solidFill>
                <a:effectLst/>
                <a:latin typeface="Söhne"/>
              </a:rPr>
              <a:t>Allows you to execute commands and retrieve results from the database.</a:t>
            </a:r>
          </a:p>
          <a:p>
            <a:pPr algn="l">
              <a:buFont typeface="Arial" panose="020B0604020202020204" pitchFamily="34" charset="0"/>
              <a:buChar char="•"/>
            </a:pPr>
            <a:r>
              <a:rPr lang="en-US" b="0" i="0" dirty="0">
                <a:solidFill>
                  <a:srgbClr val="D1D5DB"/>
                </a:solidFill>
                <a:effectLst/>
                <a:latin typeface="Söhne"/>
              </a:rPr>
              <a:t>Provides methods for executing queries, stored procedures, and non-query commands (e.g., INSERT, UPDATE, DELETE).</a:t>
            </a:r>
          </a:p>
        </p:txBody>
      </p:sp>
      <p:sp>
        <p:nvSpPr>
          <p:cNvPr id="5" name="Rectangle: Top Corners One Rounded and One Snipped 4">
            <a:extLst>
              <a:ext uri="{FF2B5EF4-FFF2-40B4-BE49-F238E27FC236}">
                <a16:creationId xmlns:a16="http://schemas.microsoft.com/office/drawing/2014/main" id="{3474A847-F121-51B0-3B58-F2F01833110D}"/>
              </a:ext>
            </a:extLst>
          </p:cNvPr>
          <p:cNvSpPr/>
          <p:nvPr/>
        </p:nvSpPr>
        <p:spPr>
          <a:xfrm>
            <a:off x="6172942" y="146479"/>
            <a:ext cx="5589969" cy="6711521"/>
          </a:xfrm>
          <a:prstGeom prst="snipRoundRect">
            <a:avLst/>
          </a:prstGeom>
          <a:ln/>
        </p:spPr>
        <p:style>
          <a:lnRef idx="0">
            <a:schemeClr val="dk1"/>
          </a:lnRef>
          <a:fillRef idx="3">
            <a:schemeClr val="dk1"/>
          </a:fillRef>
          <a:effectRef idx="3">
            <a:schemeClr val="dk1"/>
          </a:effectRef>
          <a:fontRef idx="minor">
            <a:schemeClr val="lt1"/>
          </a:fontRef>
        </p:style>
        <p:txBody>
          <a:bodyPr rtlCol="0" anchor="ctr"/>
          <a:lstStyle/>
          <a:p>
            <a:r>
              <a:rPr lang="en-US" sz="1800" b="0" dirty="0">
                <a:solidFill>
                  <a:srgbClr val="6A9955"/>
                </a:solidFill>
                <a:effectLst/>
                <a:latin typeface="Consolas" panose="020B0609020204030204" pitchFamily="49" charset="0"/>
              </a:rPr>
              <a:t>// Create a query</a:t>
            </a:r>
            <a:endParaRPr lang="en-US" sz="1800" b="0" dirty="0">
              <a:solidFill>
                <a:srgbClr val="D4D4D4"/>
              </a:solidFill>
              <a:effectLst/>
              <a:latin typeface="Consolas" panose="020B0609020204030204" pitchFamily="49" charset="0"/>
            </a:endParaRPr>
          </a:p>
          <a:p>
            <a:r>
              <a:rPr lang="en-US" sz="1800" b="0" dirty="0">
                <a:solidFill>
                  <a:srgbClr val="569CD6"/>
                </a:solidFill>
                <a:effectLst/>
                <a:latin typeface="Consolas" panose="020B0609020204030204" pitchFamily="49" charset="0"/>
              </a:rPr>
              <a:t>string</a:t>
            </a:r>
            <a:r>
              <a:rPr lang="en-US" sz="1800" b="0" dirty="0">
                <a:solidFill>
                  <a:srgbClr val="D4D4D4"/>
                </a:solidFill>
                <a:effectLst/>
                <a:latin typeface="Consolas" panose="020B0609020204030204" pitchFamily="49" charset="0"/>
              </a:rPr>
              <a:t> </a:t>
            </a:r>
            <a:r>
              <a:rPr lang="en-US" sz="1800" b="0" dirty="0">
                <a:solidFill>
                  <a:srgbClr val="9CDCFE"/>
                </a:solidFill>
                <a:effectLst/>
                <a:latin typeface="Consolas" panose="020B0609020204030204" pitchFamily="49" charset="0"/>
              </a:rPr>
              <a:t>query</a:t>
            </a:r>
            <a:r>
              <a:rPr lang="en-US" sz="1800" b="0" dirty="0">
                <a:solidFill>
                  <a:srgbClr val="D4D4D4"/>
                </a:solidFill>
                <a:effectLst/>
                <a:latin typeface="Consolas" panose="020B0609020204030204" pitchFamily="49" charset="0"/>
              </a:rPr>
              <a:t> = </a:t>
            </a:r>
            <a:r>
              <a:rPr lang="en-US" sz="1800" b="0" dirty="0">
                <a:solidFill>
                  <a:srgbClr val="CE9178"/>
                </a:solidFill>
                <a:effectLst/>
                <a:latin typeface="Consolas" panose="020B0609020204030204" pitchFamily="49" charset="0"/>
              </a:rPr>
              <a:t>"SELECT * FROM </a:t>
            </a:r>
            <a:r>
              <a:rPr lang="en-US" sz="1800" b="0" dirty="0" err="1">
                <a:solidFill>
                  <a:srgbClr val="CE9178"/>
                </a:solidFill>
                <a:effectLst/>
                <a:latin typeface="Consolas" panose="020B0609020204030204" pitchFamily="49" charset="0"/>
              </a:rPr>
              <a:t>TableName</a:t>
            </a:r>
            <a:r>
              <a:rPr lang="en-US" sz="1800" b="0" dirty="0">
                <a:solidFill>
                  <a:srgbClr val="CE9178"/>
                </a:solidFill>
                <a:effectLst/>
                <a:latin typeface="Consolas" panose="020B0609020204030204" pitchFamily="49" charset="0"/>
              </a:rPr>
              <a:t>"</a:t>
            </a:r>
            <a:r>
              <a:rPr lang="en-US" sz="1800" b="0" dirty="0">
                <a:solidFill>
                  <a:srgbClr val="D4D4D4"/>
                </a:solidFill>
                <a:effectLst/>
                <a:latin typeface="Consolas" panose="020B0609020204030204" pitchFamily="49" charset="0"/>
              </a:rPr>
              <a:t>;</a:t>
            </a:r>
          </a:p>
          <a:p>
            <a:br>
              <a:rPr lang="en-US" sz="1800" b="0" dirty="0">
                <a:solidFill>
                  <a:srgbClr val="D4D4D4"/>
                </a:solidFill>
                <a:effectLst/>
                <a:latin typeface="Consolas" panose="020B0609020204030204" pitchFamily="49" charset="0"/>
              </a:rPr>
            </a:br>
            <a:r>
              <a:rPr lang="en-US" sz="1800" b="0" dirty="0">
                <a:solidFill>
                  <a:srgbClr val="6A9955"/>
                </a:solidFill>
                <a:effectLst/>
                <a:latin typeface="Consolas" panose="020B0609020204030204" pitchFamily="49" charset="0"/>
              </a:rPr>
              <a:t>// Create a </a:t>
            </a:r>
            <a:r>
              <a:rPr lang="en-US" sz="1800" b="0" dirty="0" err="1">
                <a:solidFill>
                  <a:srgbClr val="6A9955"/>
                </a:solidFill>
                <a:effectLst/>
                <a:latin typeface="Consolas" panose="020B0609020204030204" pitchFamily="49" charset="0"/>
              </a:rPr>
              <a:t>SqlCommand</a:t>
            </a:r>
            <a:r>
              <a:rPr lang="en-US" sz="1800" b="0" dirty="0">
                <a:solidFill>
                  <a:srgbClr val="6A9955"/>
                </a:solidFill>
                <a:effectLst/>
                <a:latin typeface="Consolas" panose="020B0609020204030204" pitchFamily="49" charset="0"/>
              </a:rPr>
              <a:t> object</a:t>
            </a:r>
            <a:endParaRPr lang="en-US" sz="1800" b="0" dirty="0">
              <a:solidFill>
                <a:srgbClr val="D4D4D4"/>
              </a:solidFill>
              <a:effectLst/>
              <a:latin typeface="Consolas" panose="020B0609020204030204" pitchFamily="49" charset="0"/>
            </a:endParaRPr>
          </a:p>
          <a:p>
            <a:r>
              <a:rPr lang="en-US" sz="1800" b="0" dirty="0">
                <a:solidFill>
                  <a:srgbClr val="C586C0"/>
                </a:solidFill>
                <a:effectLst/>
                <a:latin typeface="Consolas" panose="020B0609020204030204" pitchFamily="49" charset="0"/>
              </a:rPr>
              <a:t>using</a:t>
            </a:r>
            <a:r>
              <a:rPr lang="en-US" sz="1800" b="0" dirty="0">
                <a:solidFill>
                  <a:srgbClr val="D4D4D4"/>
                </a:solidFill>
                <a:effectLst/>
                <a:latin typeface="Consolas" panose="020B0609020204030204" pitchFamily="49" charset="0"/>
              </a:rPr>
              <a:t> (</a:t>
            </a:r>
            <a:r>
              <a:rPr lang="en-US" sz="1800" b="0" dirty="0" err="1">
                <a:solidFill>
                  <a:srgbClr val="4EC9B0"/>
                </a:solidFill>
                <a:effectLst/>
                <a:latin typeface="Consolas" panose="020B0609020204030204" pitchFamily="49" charset="0"/>
              </a:rPr>
              <a:t>SqlCommand</a:t>
            </a:r>
            <a:r>
              <a:rPr lang="en-US" sz="1800" b="0" dirty="0">
                <a:solidFill>
                  <a:srgbClr val="D4D4D4"/>
                </a:solidFill>
                <a:effectLst/>
                <a:latin typeface="Consolas" panose="020B0609020204030204" pitchFamily="49" charset="0"/>
              </a:rPr>
              <a:t> </a:t>
            </a:r>
            <a:r>
              <a:rPr lang="en-US" sz="1800" b="0" dirty="0">
                <a:solidFill>
                  <a:srgbClr val="4EC9B0"/>
                </a:solidFill>
                <a:effectLst/>
                <a:latin typeface="Consolas" panose="020B0609020204030204" pitchFamily="49" charset="0"/>
              </a:rPr>
              <a:t>command</a:t>
            </a:r>
            <a:r>
              <a:rPr lang="en-US" sz="1800" b="0" dirty="0">
                <a:solidFill>
                  <a:srgbClr val="D4D4D4"/>
                </a:solidFill>
                <a:effectLst/>
                <a:latin typeface="Consolas" panose="020B0609020204030204" pitchFamily="49" charset="0"/>
              </a:rPr>
              <a:t> = </a:t>
            </a:r>
            <a:r>
              <a:rPr lang="en-US" sz="1800" b="0" dirty="0">
                <a:solidFill>
                  <a:srgbClr val="4EC9B0"/>
                </a:solidFill>
                <a:effectLst/>
                <a:latin typeface="Consolas" panose="020B0609020204030204" pitchFamily="49" charset="0"/>
              </a:rPr>
              <a:t>new</a:t>
            </a:r>
            <a:r>
              <a:rPr lang="en-US" sz="1800" b="0" dirty="0">
                <a:solidFill>
                  <a:srgbClr val="D4D4D4"/>
                </a:solidFill>
                <a:effectLst/>
                <a:latin typeface="Consolas" panose="020B0609020204030204" pitchFamily="49" charset="0"/>
              </a:rPr>
              <a:t> </a:t>
            </a:r>
            <a:r>
              <a:rPr lang="en-US" sz="1800" b="0" dirty="0" err="1">
                <a:solidFill>
                  <a:srgbClr val="4EC9B0"/>
                </a:solidFill>
                <a:effectLst/>
                <a:latin typeface="Consolas" panose="020B0609020204030204" pitchFamily="49" charset="0"/>
              </a:rPr>
              <a:t>SqlCommand</a:t>
            </a:r>
            <a:r>
              <a:rPr lang="en-US" sz="1800" b="0" dirty="0">
                <a:solidFill>
                  <a:srgbClr val="D4D4D4"/>
                </a:solidFill>
                <a:effectLst/>
                <a:latin typeface="Consolas" panose="020B0609020204030204" pitchFamily="49" charset="0"/>
              </a:rPr>
              <a:t>(</a:t>
            </a:r>
            <a:r>
              <a:rPr lang="en-US" sz="1800" b="0" dirty="0">
                <a:solidFill>
                  <a:srgbClr val="4EC9B0"/>
                </a:solidFill>
                <a:effectLst/>
                <a:latin typeface="Consolas" panose="020B0609020204030204" pitchFamily="49" charset="0"/>
              </a:rPr>
              <a:t>query</a:t>
            </a:r>
            <a:r>
              <a:rPr lang="en-US" sz="1800" b="0" dirty="0">
                <a:solidFill>
                  <a:srgbClr val="D4D4D4"/>
                </a:solidFill>
                <a:effectLst/>
                <a:latin typeface="Consolas" panose="020B0609020204030204" pitchFamily="49" charset="0"/>
              </a:rPr>
              <a:t>, </a:t>
            </a:r>
            <a:r>
              <a:rPr lang="en-US" sz="1800" b="0" dirty="0">
                <a:solidFill>
                  <a:srgbClr val="4EC9B0"/>
                </a:solidFill>
                <a:effectLst/>
                <a:latin typeface="Consolas" panose="020B0609020204030204" pitchFamily="49" charset="0"/>
              </a:rPr>
              <a:t>connection</a:t>
            </a:r>
            <a:r>
              <a:rPr lang="en-US" sz="1800" b="0" dirty="0">
                <a:solidFill>
                  <a:srgbClr val="D4D4D4"/>
                </a:solidFill>
                <a:effectLst/>
                <a:latin typeface="Consolas" panose="020B0609020204030204" pitchFamily="49" charset="0"/>
              </a:rPr>
              <a:t>))</a:t>
            </a:r>
          </a:p>
          <a:p>
            <a:r>
              <a:rPr lang="en-US" sz="1800" b="0" dirty="0">
                <a:solidFill>
                  <a:srgbClr val="D4D4D4"/>
                </a:solidFill>
                <a:effectLst/>
                <a:latin typeface="Consolas" panose="020B0609020204030204" pitchFamily="49" charset="0"/>
              </a:rPr>
              <a:t>{</a:t>
            </a:r>
          </a:p>
          <a:p>
            <a:r>
              <a:rPr lang="en-US" sz="1800" b="0" dirty="0">
                <a:solidFill>
                  <a:srgbClr val="D4D4D4"/>
                </a:solidFill>
                <a:effectLst/>
                <a:latin typeface="Consolas" panose="020B0609020204030204" pitchFamily="49" charset="0"/>
              </a:rPr>
              <a:t>    </a:t>
            </a:r>
            <a:r>
              <a:rPr lang="en-US" sz="1800" b="0" dirty="0">
                <a:solidFill>
                  <a:srgbClr val="6A9955"/>
                </a:solidFill>
                <a:effectLst/>
                <a:latin typeface="Consolas" panose="020B0609020204030204" pitchFamily="49" charset="0"/>
              </a:rPr>
              <a:t>// Execute the command and get the </a:t>
            </a:r>
            <a:r>
              <a:rPr lang="en-US" sz="1800" b="0" dirty="0" err="1">
                <a:solidFill>
                  <a:srgbClr val="6A9955"/>
                </a:solidFill>
                <a:effectLst/>
                <a:latin typeface="Consolas" panose="020B0609020204030204" pitchFamily="49" charset="0"/>
              </a:rPr>
              <a:t>SqlDataReader</a:t>
            </a:r>
            <a:endParaRPr lang="en-US" sz="1800" b="0" dirty="0">
              <a:solidFill>
                <a:srgbClr val="D4D4D4"/>
              </a:solidFill>
              <a:effectLst/>
              <a:latin typeface="Consolas" panose="020B0609020204030204" pitchFamily="49" charset="0"/>
            </a:endParaRPr>
          </a:p>
          <a:p>
            <a:r>
              <a:rPr lang="en-US" sz="1800" b="0" dirty="0">
                <a:solidFill>
                  <a:srgbClr val="D4D4D4"/>
                </a:solidFill>
                <a:effectLst/>
                <a:latin typeface="Consolas" panose="020B0609020204030204" pitchFamily="49" charset="0"/>
              </a:rPr>
              <a:t>    </a:t>
            </a:r>
            <a:r>
              <a:rPr lang="en-US" sz="1800" b="0" dirty="0">
                <a:solidFill>
                  <a:srgbClr val="4EC9B0"/>
                </a:solidFill>
                <a:effectLst/>
                <a:latin typeface="Consolas" panose="020B0609020204030204" pitchFamily="49" charset="0"/>
              </a:rPr>
              <a:t>using</a:t>
            </a:r>
            <a:r>
              <a:rPr lang="en-US" sz="1800" b="0" dirty="0">
                <a:solidFill>
                  <a:srgbClr val="D4D4D4"/>
                </a:solidFill>
                <a:effectLst/>
                <a:latin typeface="Consolas" panose="020B0609020204030204" pitchFamily="49" charset="0"/>
              </a:rPr>
              <a:t> (</a:t>
            </a:r>
            <a:r>
              <a:rPr lang="en-US" sz="1800" b="0" dirty="0" err="1">
                <a:solidFill>
                  <a:srgbClr val="4EC9B0"/>
                </a:solidFill>
                <a:effectLst/>
                <a:latin typeface="Consolas" panose="020B0609020204030204" pitchFamily="49" charset="0"/>
              </a:rPr>
              <a:t>SqlDataReader</a:t>
            </a:r>
            <a:r>
              <a:rPr lang="en-US" sz="1800" b="0" dirty="0">
                <a:solidFill>
                  <a:srgbClr val="D4D4D4"/>
                </a:solidFill>
                <a:effectLst/>
                <a:latin typeface="Consolas" panose="020B0609020204030204" pitchFamily="49" charset="0"/>
              </a:rPr>
              <a:t> </a:t>
            </a:r>
            <a:r>
              <a:rPr lang="en-US" sz="1800" b="0" dirty="0">
                <a:solidFill>
                  <a:srgbClr val="4EC9B0"/>
                </a:solidFill>
                <a:effectLst/>
                <a:latin typeface="Consolas" panose="020B0609020204030204" pitchFamily="49" charset="0"/>
              </a:rPr>
              <a:t>reader</a:t>
            </a:r>
            <a:r>
              <a:rPr lang="en-US" sz="1800" b="0" dirty="0">
                <a:solidFill>
                  <a:srgbClr val="D4D4D4"/>
                </a:solidFill>
                <a:effectLst/>
                <a:latin typeface="Consolas" panose="020B0609020204030204" pitchFamily="49" charset="0"/>
              </a:rPr>
              <a:t> = </a:t>
            </a:r>
            <a:r>
              <a:rPr lang="en-US" sz="1800" b="0" dirty="0" err="1">
                <a:solidFill>
                  <a:srgbClr val="4EC9B0"/>
                </a:solidFill>
                <a:effectLst/>
                <a:latin typeface="Consolas" panose="020B0609020204030204" pitchFamily="49" charset="0"/>
              </a:rPr>
              <a:t>command</a:t>
            </a:r>
            <a:r>
              <a:rPr lang="en-US" sz="1800" b="0" dirty="0" err="1">
                <a:solidFill>
                  <a:srgbClr val="D4D4D4"/>
                </a:solidFill>
                <a:effectLst/>
                <a:latin typeface="Consolas" panose="020B0609020204030204" pitchFamily="49" charset="0"/>
              </a:rPr>
              <a:t>.</a:t>
            </a:r>
            <a:r>
              <a:rPr lang="en-US" sz="1800" b="0" dirty="0" err="1">
                <a:solidFill>
                  <a:srgbClr val="4EC9B0"/>
                </a:solidFill>
                <a:effectLst/>
                <a:latin typeface="Consolas" panose="020B0609020204030204" pitchFamily="49" charset="0"/>
              </a:rPr>
              <a:t>ExecuteReader</a:t>
            </a:r>
            <a:r>
              <a:rPr lang="en-US" sz="1800" b="0" dirty="0">
                <a:solidFill>
                  <a:srgbClr val="D4D4D4"/>
                </a:solidFill>
                <a:effectLst/>
                <a:latin typeface="Consolas" panose="020B0609020204030204" pitchFamily="49" charset="0"/>
              </a:rPr>
              <a:t>())</a:t>
            </a:r>
          </a:p>
          <a:p>
            <a:r>
              <a:rPr lang="en-US" sz="1800" b="0" dirty="0">
                <a:solidFill>
                  <a:srgbClr val="D4D4D4"/>
                </a:solidFill>
                <a:effectLst/>
                <a:latin typeface="Consolas" panose="020B0609020204030204" pitchFamily="49" charset="0"/>
              </a:rPr>
              <a:t>    {</a:t>
            </a:r>
          </a:p>
          <a:p>
            <a:r>
              <a:rPr lang="en-US" sz="1800" b="0" dirty="0">
                <a:solidFill>
                  <a:srgbClr val="D4D4D4"/>
                </a:solidFill>
                <a:effectLst/>
                <a:latin typeface="Consolas" panose="020B0609020204030204" pitchFamily="49" charset="0"/>
              </a:rPr>
              <a:t>        </a:t>
            </a:r>
            <a:r>
              <a:rPr lang="en-US" sz="1800" b="0" dirty="0">
                <a:solidFill>
                  <a:srgbClr val="6A9955"/>
                </a:solidFill>
                <a:effectLst/>
                <a:latin typeface="Consolas" panose="020B0609020204030204" pitchFamily="49" charset="0"/>
              </a:rPr>
              <a:t>// Read the data</a:t>
            </a:r>
            <a:endParaRPr lang="en-US" sz="1800" b="0" dirty="0">
              <a:solidFill>
                <a:srgbClr val="D4D4D4"/>
              </a:solidFill>
              <a:effectLst/>
              <a:latin typeface="Consolas" panose="020B0609020204030204" pitchFamily="49" charset="0"/>
            </a:endParaRPr>
          </a:p>
          <a:p>
            <a:r>
              <a:rPr lang="en-US" sz="1800" b="0" dirty="0">
                <a:solidFill>
                  <a:srgbClr val="D4D4D4"/>
                </a:solidFill>
                <a:effectLst/>
                <a:latin typeface="Consolas" panose="020B0609020204030204" pitchFamily="49" charset="0"/>
              </a:rPr>
              <a:t>        </a:t>
            </a:r>
            <a:r>
              <a:rPr lang="en-US" sz="1800" b="0" dirty="0">
                <a:solidFill>
                  <a:srgbClr val="4EC9B0"/>
                </a:solidFill>
                <a:effectLst/>
                <a:latin typeface="Consolas" panose="020B0609020204030204" pitchFamily="49" charset="0"/>
              </a:rPr>
              <a:t>while</a:t>
            </a:r>
            <a:r>
              <a:rPr lang="en-US" sz="1800" b="0" dirty="0">
                <a:solidFill>
                  <a:srgbClr val="D4D4D4"/>
                </a:solidFill>
                <a:effectLst/>
                <a:latin typeface="Consolas" panose="020B0609020204030204" pitchFamily="49" charset="0"/>
              </a:rPr>
              <a:t> (</a:t>
            </a:r>
            <a:r>
              <a:rPr lang="en-US" sz="1800" b="0" dirty="0" err="1">
                <a:solidFill>
                  <a:srgbClr val="4EC9B0"/>
                </a:solidFill>
                <a:effectLst/>
                <a:latin typeface="Consolas" panose="020B0609020204030204" pitchFamily="49" charset="0"/>
              </a:rPr>
              <a:t>reader</a:t>
            </a:r>
            <a:r>
              <a:rPr lang="en-US" sz="1800" b="0" dirty="0" err="1">
                <a:solidFill>
                  <a:srgbClr val="D4D4D4"/>
                </a:solidFill>
                <a:effectLst/>
                <a:latin typeface="Consolas" panose="020B0609020204030204" pitchFamily="49" charset="0"/>
              </a:rPr>
              <a:t>.</a:t>
            </a:r>
            <a:r>
              <a:rPr lang="en-US" sz="1800" b="0" dirty="0" err="1">
                <a:solidFill>
                  <a:srgbClr val="4EC9B0"/>
                </a:solidFill>
                <a:effectLst/>
                <a:latin typeface="Consolas" panose="020B0609020204030204" pitchFamily="49" charset="0"/>
              </a:rPr>
              <a:t>Read</a:t>
            </a:r>
            <a:r>
              <a:rPr lang="en-US" sz="1800" b="0" dirty="0">
                <a:solidFill>
                  <a:srgbClr val="D4D4D4"/>
                </a:solidFill>
                <a:effectLst/>
                <a:latin typeface="Consolas" panose="020B0609020204030204" pitchFamily="49" charset="0"/>
              </a:rPr>
              <a:t>())</a:t>
            </a:r>
          </a:p>
          <a:p>
            <a:r>
              <a:rPr lang="en-US" sz="1800" b="0" dirty="0">
                <a:solidFill>
                  <a:srgbClr val="D4D4D4"/>
                </a:solidFill>
                <a:effectLst/>
                <a:latin typeface="Consolas" panose="020B0609020204030204" pitchFamily="49" charset="0"/>
              </a:rPr>
              <a:t>        {</a:t>
            </a:r>
          </a:p>
          <a:p>
            <a:r>
              <a:rPr lang="en-US" sz="1800" b="0" dirty="0">
                <a:solidFill>
                  <a:srgbClr val="D4D4D4"/>
                </a:solidFill>
                <a:effectLst/>
                <a:latin typeface="Consolas" panose="020B0609020204030204" pitchFamily="49" charset="0"/>
              </a:rPr>
              <a:t>            </a:t>
            </a:r>
            <a:r>
              <a:rPr lang="en-US" sz="1800" b="0" dirty="0">
                <a:solidFill>
                  <a:srgbClr val="6A9955"/>
                </a:solidFill>
                <a:effectLst/>
                <a:latin typeface="Consolas" panose="020B0609020204030204" pitchFamily="49" charset="0"/>
              </a:rPr>
              <a:t>// Access the data using </a:t>
            </a:r>
            <a:r>
              <a:rPr lang="en-US" sz="1800" b="0" dirty="0" err="1">
                <a:solidFill>
                  <a:srgbClr val="6A9955"/>
                </a:solidFill>
                <a:effectLst/>
                <a:latin typeface="Consolas" panose="020B0609020204030204" pitchFamily="49" charset="0"/>
              </a:rPr>
              <a:t>reader.GetValue</a:t>
            </a:r>
            <a:r>
              <a:rPr lang="en-US" sz="1800" b="0" dirty="0">
                <a:solidFill>
                  <a:srgbClr val="6A9955"/>
                </a:solidFill>
                <a:effectLst/>
                <a:latin typeface="Consolas" panose="020B0609020204030204" pitchFamily="49" charset="0"/>
              </a:rPr>
              <a:t>() or </a:t>
            </a:r>
            <a:r>
              <a:rPr lang="en-US" sz="1800" b="0" dirty="0" err="1">
                <a:solidFill>
                  <a:srgbClr val="6A9955"/>
                </a:solidFill>
                <a:effectLst/>
                <a:latin typeface="Consolas" panose="020B0609020204030204" pitchFamily="49" charset="0"/>
              </a:rPr>
              <a:t>reader.GetString</a:t>
            </a:r>
            <a:r>
              <a:rPr lang="en-US" sz="1800" b="0" dirty="0">
                <a:solidFill>
                  <a:srgbClr val="6A9955"/>
                </a:solidFill>
                <a:effectLst/>
                <a:latin typeface="Consolas" panose="020B0609020204030204" pitchFamily="49" charset="0"/>
              </a:rPr>
              <a:t>() methods</a:t>
            </a:r>
            <a:endParaRPr lang="en-US" sz="1800" b="0" dirty="0">
              <a:solidFill>
                <a:srgbClr val="D4D4D4"/>
              </a:solidFill>
              <a:effectLst/>
              <a:latin typeface="Consolas" panose="020B0609020204030204" pitchFamily="49" charset="0"/>
            </a:endParaRPr>
          </a:p>
          <a:p>
            <a:r>
              <a:rPr lang="en-US" sz="1800" b="0" dirty="0">
                <a:solidFill>
                  <a:srgbClr val="D4D4D4"/>
                </a:solidFill>
                <a:effectLst/>
                <a:latin typeface="Consolas" panose="020B0609020204030204" pitchFamily="49" charset="0"/>
              </a:rPr>
              <a:t>        }</a:t>
            </a:r>
          </a:p>
          <a:p>
            <a:r>
              <a:rPr lang="en-US" sz="1800" b="0" dirty="0">
                <a:solidFill>
                  <a:srgbClr val="D4D4D4"/>
                </a:solidFill>
                <a:effectLst/>
                <a:latin typeface="Consolas" panose="020B0609020204030204" pitchFamily="49" charset="0"/>
              </a:rPr>
              <a:t>    }</a:t>
            </a:r>
          </a:p>
          <a:p>
            <a:r>
              <a:rPr lang="en-US" sz="1800" b="0" dirty="0">
                <a:solidFill>
                  <a:srgbClr val="D4D4D4"/>
                </a:solidFill>
                <a:effectLst/>
                <a:latin typeface="Consolas" panose="020B0609020204030204" pitchFamily="49" charset="0"/>
              </a:rPr>
              <a:t>}</a:t>
            </a:r>
          </a:p>
          <a:p>
            <a:br>
              <a:rPr lang="en-US" sz="1800" b="0" dirty="0">
                <a:solidFill>
                  <a:srgbClr val="D4D4D4"/>
                </a:solidFill>
                <a:effectLst/>
                <a:latin typeface="Consolas" panose="020B0609020204030204" pitchFamily="49" charset="0"/>
              </a:rPr>
            </a:br>
            <a:endParaRPr lang="en-US" sz="1800" b="0"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23D38CCB-D0F9-98FC-BC91-C0610DD42BFC}"/>
              </a:ext>
            </a:extLst>
          </p:cNvPr>
          <p:cNvSpPr txBox="1"/>
          <p:nvPr/>
        </p:nvSpPr>
        <p:spPr>
          <a:xfrm>
            <a:off x="650289" y="1581625"/>
            <a:ext cx="2434555" cy="707886"/>
          </a:xfrm>
          <a:prstGeom prst="rect">
            <a:avLst/>
          </a:prstGeom>
          <a:noFill/>
        </p:spPr>
        <p:txBody>
          <a:bodyPr wrap="square" rtlCol="0">
            <a:spAutoFit/>
          </a:bodyPr>
          <a:lstStyle/>
          <a:p>
            <a:r>
              <a:rPr lang="en-US" sz="2000" b="0" i="0" dirty="0" err="1">
                <a:solidFill>
                  <a:srgbClr val="D1D5DB"/>
                </a:solidFill>
                <a:effectLst/>
                <a:latin typeface="Söhne"/>
              </a:rPr>
              <a:t>SqlCommand</a:t>
            </a:r>
            <a:endParaRPr lang="en-US" sz="2000" b="0" i="0" dirty="0">
              <a:solidFill>
                <a:srgbClr val="D1D5DB"/>
              </a:solidFill>
              <a:effectLst/>
              <a:latin typeface="Söhne"/>
            </a:endParaRPr>
          </a:p>
          <a:p>
            <a:endParaRPr lang="en-US" sz="2000" dirty="0"/>
          </a:p>
        </p:txBody>
      </p:sp>
    </p:spTree>
    <p:extLst>
      <p:ext uri="{BB962C8B-B14F-4D97-AF65-F5344CB8AC3E}">
        <p14:creationId xmlns:p14="http://schemas.microsoft.com/office/powerpoint/2010/main" val="176657518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Gallery</Template>
  <TotalTime>200</TotalTime>
  <Words>1501</Words>
  <Application>Microsoft Office PowerPoint</Application>
  <PresentationFormat>Widescreen</PresentationFormat>
  <Paragraphs>158</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Consolas</vt:lpstr>
      <vt:lpstr>Söhne</vt:lpstr>
      <vt:lpstr>Söhne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Sanam</dc:creator>
  <cp:lastModifiedBy>Sanam Tamang</cp:lastModifiedBy>
  <cp:revision>18</cp:revision>
  <dcterms:created xsi:type="dcterms:W3CDTF">2023-07-09T16:07:20Z</dcterms:created>
  <dcterms:modified xsi:type="dcterms:W3CDTF">2023-07-09T13:50:02Z</dcterms:modified>
</cp:coreProperties>
</file>

<file path=docProps/thumbnail.jpeg>
</file>